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87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80" r:id="rId26"/>
    <p:sldId id="282" r:id="rId27"/>
    <p:sldId id="283" r:id="rId28"/>
    <p:sldId id="284" r:id="rId29"/>
    <p:sldId id="285" r:id="rId30"/>
    <p:sldId id="28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C144"/>
    <a:srgbClr val="4549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C9805-EA12-41D8-976C-671FE0D47CB8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9F0D-1CFD-4A9D-BBAB-D85E8CF0F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57207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C9805-EA12-41D8-976C-671FE0D47CB8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9F0D-1CFD-4A9D-BBAB-D85E8CF0F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78345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C9805-EA12-41D8-976C-671FE0D47CB8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9F0D-1CFD-4A9D-BBAB-D85E8CF0F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10566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C9805-EA12-41D8-976C-671FE0D47CB8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9F0D-1CFD-4A9D-BBAB-D85E8CF0F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247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C9805-EA12-41D8-976C-671FE0D47CB8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9F0D-1CFD-4A9D-BBAB-D85E8CF0F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0367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C9805-EA12-41D8-976C-671FE0D47CB8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9F0D-1CFD-4A9D-BBAB-D85E8CF0F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886578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C9805-EA12-41D8-976C-671FE0D47CB8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9F0D-1CFD-4A9D-BBAB-D85E8CF0F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90743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C9805-EA12-41D8-976C-671FE0D47CB8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9F0D-1CFD-4A9D-BBAB-D85E8CF0F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40119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C9805-EA12-41D8-976C-671FE0D47CB8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9F0D-1CFD-4A9D-BBAB-D85E8CF0F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92079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C9805-EA12-41D8-976C-671FE0D47CB8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9F0D-1CFD-4A9D-BBAB-D85E8CF0F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67616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C9805-EA12-41D8-976C-671FE0D47CB8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9F0D-1CFD-4A9D-BBAB-D85E8CF0F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5812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C9805-EA12-41D8-976C-671FE0D47CB8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19F0D-1CFD-4A9D-BBAB-D85E8CF0F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396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gif"/><Relationship Id="rId4" Type="http://schemas.openxmlformats.org/officeDocument/2006/relationships/image" Target="../media/image7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79.png"/><Relationship Id="rId12" Type="http://schemas.microsoft.com/office/2007/relationships/hdphoto" Target="../media/hdphoto5.wdp"/><Relationship Id="rId2" Type="http://schemas.openxmlformats.org/officeDocument/2006/relationships/image" Target="../media/image14.png"/><Relationship Id="rId16" Type="http://schemas.microsoft.com/office/2007/relationships/hdphoto" Target="../media/hdphoto7.wdp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81.png"/><Relationship Id="rId5" Type="http://schemas.openxmlformats.org/officeDocument/2006/relationships/image" Target="../media/image78.png"/><Relationship Id="rId15" Type="http://schemas.openxmlformats.org/officeDocument/2006/relationships/image" Target="../media/image8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80.png"/><Relationship Id="rId14" Type="http://schemas.microsoft.com/office/2007/relationships/hdphoto" Target="../media/hdphoto6.wdp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1.emf"/><Relationship Id="rId18" Type="http://schemas.openxmlformats.org/officeDocument/2006/relationships/image" Target="../media/image96.emf"/><Relationship Id="rId3" Type="http://schemas.openxmlformats.org/officeDocument/2006/relationships/image" Target="../media/image84.emf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17" Type="http://schemas.openxmlformats.org/officeDocument/2006/relationships/image" Target="../media/image95.png"/><Relationship Id="rId2" Type="http://schemas.openxmlformats.org/officeDocument/2006/relationships/image" Target="../media/image14.png"/><Relationship Id="rId16" Type="http://schemas.openxmlformats.org/officeDocument/2006/relationships/image" Target="../media/image94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kteco.me/ZKTecoME/BioTimeInstallationPackage.rar" TargetMode="External"/><Relationship Id="rId11" Type="http://schemas.openxmlformats.org/officeDocument/2006/relationships/image" Target="../media/image89.png"/><Relationship Id="rId5" Type="http://schemas.openxmlformats.org/officeDocument/2006/relationships/hyperlink" Target="http://80.227.52.78:8080/" TargetMode="External"/><Relationship Id="rId15" Type="http://schemas.openxmlformats.org/officeDocument/2006/relationships/image" Target="../media/image93.png"/><Relationship Id="rId10" Type="http://schemas.openxmlformats.org/officeDocument/2006/relationships/image" Target="../media/image88.emf"/><Relationship Id="rId4" Type="http://schemas.openxmlformats.org/officeDocument/2006/relationships/hyperlink" Target="http://80.227.52.78:8080/login/?next=/" TargetMode="External"/><Relationship Id="rId9" Type="http://schemas.openxmlformats.org/officeDocument/2006/relationships/image" Target="../media/image87.emf"/><Relationship Id="rId14" Type="http://schemas.openxmlformats.org/officeDocument/2006/relationships/image" Target="../media/image9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13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12" Type="http://schemas.openxmlformats.org/officeDocument/2006/relationships/image" Target="../media/image1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11" Type="http://schemas.openxmlformats.org/officeDocument/2006/relationships/image" Target="../media/image11.emf"/><Relationship Id="rId5" Type="http://schemas.openxmlformats.org/officeDocument/2006/relationships/image" Target="../media/image5.png"/><Relationship Id="rId10" Type="http://schemas.openxmlformats.org/officeDocument/2006/relationships/image" Target="../media/image10.emf"/><Relationship Id="rId4" Type="http://schemas.openxmlformats.org/officeDocument/2006/relationships/image" Target="../media/image4.png"/><Relationship Id="rId9" Type="http://schemas.openxmlformats.org/officeDocument/2006/relationships/image" Target="../media/image9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image" Target="../media/image25.emf"/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12" Type="http://schemas.openxmlformats.org/officeDocument/2006/relationships/image" Target="../media/image24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11" Type="http://schemas.openxmlformats.org/officeDocument/2006/relationships/image" Target="../media/image23.emf"/><Relationship Id="rId5" Type="http://schemas.openxmlformats.org/officeDocument/2006/relationships/image" Target="../media/image17.emf"/><Relationship Id="rId10" Type="http://schemas.openxmlformats.org/officeDocument/2006/relationships/image" Target="../media/image22.emf"/><Relationship Id="rId4" Type="http://schemas.openxmlformats.org/officeDocument/2006/relationships/image" Target="../media/image16.emf"/><Relationship Id="rId9" Type="http://schemas.openxmlformats.org/officeDocument/2006/relationships/image" Target="../media/image21.emf"/><Relationship Id="rId14" Type="http://schemas.openxmlformats.org/officeDocument/2006/relationships/image" Target="../media/image2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37779" y="5669902"/>
            <a:ext cx="21964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</a:rPr>
              <a:t>Updated: 18 September 2019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31907" y="2584581"/>
            <a:ext cx="3928187" cy="942392"/>
          </a:xfrm>
          <a:prstGeom prst="rect">
            <a:avLst/>
          </a:prstGeom>
          <a:solidFill>
            <a:srgbClr val="7AC14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70653" y="3691646"/>
            <a:ext cx="9050694" cy="665752"/>
          </a:xfrm>
          <a:prstGeom prst="rect">
            <a:avLst/>
          </a:prstGeom>
          <a:solidFill>
            <a:srgbClr val="7AC14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03255" y="2732611"/>
            <a:ext cx="318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45494C"/>
                </a:solidFill>
                <a:latin typeface="+mj-lt"/>
              </a:rPr>
              <a:t>BioTime 8.5</a:t>
            </a:r>
            <a:endParaRPr lang="en-US" sz="3600" dirty="0">
              <a:solidFill>
                <a:srgbClr val="45494C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34355" y="3762912"/>
            <a:ext cx="8723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45494C"/>
                </a:solidFill>
              </a:rPr>
              <a:t>Multi-Location Centralized Time Management System</a:t>
            </a:r>
            <a:endParaRPr lang="en-US" sz="2800" dirty="0">
              <a:solidFill>
                <a:srgbClr val="45494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8386" y="5639124"/>
            <a:ext cx="19447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Updated: </a:t>
            </a:r>
            <a:r>
              <a:rPr lang="en-US" sz="1400" i="1" dirty="0" smtClean="0"/>
              <a:t>16 Jan 2020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86317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1115563" y="576577"/>
            <a:ext cx="99609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45494C"/>
                </a:solidFill>
                <a:latin typeface="+mj-lt"/>
              </a:rPr>
              <a:t>PAYROLL MANAGEMENT AND WPS REPORT</a:t>
            </a:r>
            <a:endParaRPr lang="en-US" sz="3200" dirty="0">
              <a:solidFill>
                <a:srgbClr val="45494C"/>
              </a:solidFill>
              <a:latin typeface="+mj-lt"/>
            </a:endParaRPr>
          </a:p>
        </p:txBody>
      </p:sp>
      <p:sp>
        <p:nvSpPr>
          <p:cNvPr id="8" name="Chevron 7"/>
          <p:cNvSpPr/>
          <p:nvPr/>
        </p:nvSpPr>
        <p:spPr>
          <a:xfrm>
            <a:off x="5088426" y="3417794"/>
            <a:ext cx="209725" cy="207281"/>
          </a:xfrm>
          <a:prstGeom prst="chevron">
            <a:avLst>
              <a:gd name="adj" fmla="val 40514"/>
            </a:avLst>
          </a:prstGeom>
          <a:solidFill>
            <a:srgbClr val="474B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5327955" y="3417794"/>
            <a:ext cx="209725" cy="207281"/>
          </a:xfrm>
          <a:prstGeom prst="chevron">
            <a:avLst>
              <a:gd name="adj" fmla="val 40514"/>
            </a:avLst>
          </a:prstGeom>
          <a:solidFill>
            <a:srgbClr val="474B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8717" y="1831232"/>
            <a:ext cx="4782244" cy="31394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8325" y="1832322"/>
            <a:ext cx="900863" cy="31530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2"/>
          <p:cNvGrpSpPr/>
          <p:nvPr/>
        </p:nvGrpSpPr>
        <p:grpSpPr>
          <a:xfrm>
            <a:off x="508663" y="1907221"/>
            <a:ext cx="4429925" cy="3268199"/>
            <a:chOff x="508663" y="1989601"/>
            <a:chExt cx="4429925" cy="326819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8663" y="1989601"/>
              <a:ext cx="4429925" cy="3268199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005" y="2165863"/>
              <a:ext cx="3745092" cy="2108887"/>
            </a:xfrm>
            <a:prstGeom prst="rect">
              <a:avLst/>
            </a:prstGeom>
          </p:spPr>
        </p:pic>
      </p:grpSp>
      <p:sp>
        <p:nvSpPr>
          <p:cNvPr id="15" name="Rectangle 14"/>
          <p:cNvSpPr/>
          <p:nvPr/>
        </p:nvSpPr>
        <p:spPr>
          <a:xfrm>
            <a:off x="8246076" y="4455981"/>
            <a:ext cx="3945924" cy="1299861"/>
          </a:xfrm>
          <a:prstGeom prst="rect">
            <a:avLst/>
          </a:prstGeom>
          <a:solidFill>
            <a:srgbClr val="7AC14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246076" y="4813523"/>
            <a:ext cx="3945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1600" dirty="0" smtClean="0">
                <a:solidFill>
                  <a:srgbClr val="474B4F"/>
                </a:solidFill>
                <a:ea typeface="Microsoft YaHei" pitchFamily="34" charset="-122"/>
                <a:cs typeface="Segoe UI Light" panose="020B0502040204020203" pitchFamily="34" charset="0"/>
                <a:sym typeface="Myriad Pro Light" pitchFamily="34" charset="0"/>
              </a:rPr>
              <a:t>Generates more than five (5)</a:t>
            </a:r>
          </a:p>
          <a:p>
            <a:pPr algn="ctr"/>
            <a:r>
              <a:rPr lang="en-US" altLang="en-US" sz="1600" dirty="0" smtClean="0">
                <a:solidFill>
                  <a:srgbClr val="474B4F"/>
                </a:solidFill>
                <a:ea typeface="Microsoft YaHei" pitchFamily="34" charset="-122"/>
                <a:cs typeface="Segoe UI Light" panose="020B0502040204020203" pitchFamily="34" charset="0"/>
                <a:sym typeface="Myriad Pro Light" pitchFamily="34" charset="0"/>
              </a:rPr>
              <a:t>kinds of payroll reports</a:t>
            </a:r>
            <a:endParaRPr lang="zh-CN" altLang="en-US" sz="1600" dirty="0">
              <a:solidFill>
                <a:srgbClr val="474B4F"/>
              </a:solidFill>
              <a:ea typeface="Microsoft YaHei" pitchFamily="34" charset="-122"/>
              <a:cs typeface="Segoe UI Light" panose="020B0502040204020203" pitchFamily="34" charset="0"/>
              <a:sym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1236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3050969" y="576577"/>
            <a:ext cx="60901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45494C"/>
                </a:solidFill>
                <a:latin typeface="+mj-lt"/>
              </a:rPr>
              <a:t>MULTI-LEVEL APPROVALS</a:t>
            </a:r>
            <a:endParaRPr lang="en-US" sz="3200" dirty="0">
              <a:solidFill>
                <a:srgbClr val="45494C"/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6071" y="1362986"/>
            <a:ext cx="12198071" cy="1151990"/>
          </a:xfrm>
          <a:prstGeom prst="rect">
            <a:avLst/>
          </a:prstGeom>
          <a:solidFill>
            <a:srgbClr val="7AC14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94" y="3087886"/>
            <a:ext cx="5064282" cy="254391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0913" y="1585038"/>
            <a:ext cx="11464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000" dirty="0" smtClean="0">
                <a:solidFill>
                  <a:srgbClr val="45494C"/>
                </a:solidFill>
                <a:cs typeface="Segoe UI Light" panose="020B0502040204020203" pitchFamily="34" charset="0"/>
                <a:sym typeface="Myriad Pro Light" pitchFamily="34" charset="0"/>
              </a:rPr>
              <a:t>Employees can apply for leave, manual punch, early leave, or training through BioTime 8.5 software or mobile application which can be approved by Approvers who are set on hierarchal level.</a:t>
            </a:r>
            <a:endParaRPr lang="zh-CN" altLang="en-US" sz="2000" dirty="0">
              <a:solidFill>
                <a:srgbClr val="45494C"/>
              </a:solidFill>
              <a:cs typeface="Segoe UI Light" panose="020B0502040204020203" pitchFamily="34" charset="0"/>
              <a:sym typeface="Myriad Pro Ligh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b="15246"/>
          <a:stretch/>
        </p:blipFill>
        <p:spPr>
          <a:xfrm>
            <a:off x="2032600" y="3229232"/>
            <a:ext cx="1545594" cy="29079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96197" y="2880222"/>
            <a:ext cx="281840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/>
              <a:t>Apply for leave, manual punch, and training.</a:t>
            </a:r>
            <a:endParaRPr lang="en-US" sz="1050" dirty="0"/>
          </a:p>
        </p:txBody>
      </p:sp>
      <p:sp>
        <p:nvSpPr>
          <p:cNvPr id="9" name="TextBox 8"/>
          <p:cNvSpPr txBox="1"/>
          <p:nvPr/>
        </p:nvSpPr>
        <p:spPr>
          <a:xfrm>
            <a:off x="6836597" y="2880222"/>
            <a:ext cx="307488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/>
              <a:t>Requests will go through approval by approvers.</a:t>
            </a:r>
            <a:endParaRPr lang="en-US" sz="1050" dirty="0"/>
          </a:p>
        </p:txBody>
      </p:sp>
      <p:sp>
        <p:nvSpPr>
          <p:cNvPr id="5" name="Chevron 4"/>
          <p:cNvSpPr/>
          <p:nvPr/>
        </p:nvSpPr>
        <p:spPr>
          <a:xfrm>
            <a:off x="4460490" y="3970638"/>
            <a:ext cx="370703" cy="494270"/>
          </a:xfrm>
          <a:prstGeom prst="chevron">
            <a:avLst/>
          </a:prstGeom>
          <a:solidFill>
            <a:srgbClr val="7AC144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4715419" y="3970638"/>
            <a:ext cx="370703" cy="494270"/>
          </a:xfrm>
          <a:prstGeom prst="chevron">
            <a:avLst/>
          </a:prstGeom>
          <a:solidFill>
            <a:srgbClr val="7AC144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4970348" y="3970638"/>
            <a:ext cx="370703" cy="494270"/>
          </a:xfrm>
          <a:prstGeom prst="chevron">
            <a:avLst/>
          </a:prstGeom>
          <a:solidFill>
            <a:srgbClr val="7AC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229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2818860" y="576577"/>
            <a:ext cx="6554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45494C"/>
                </a:solidFill>
                <a:latin typeface="+mj-lt"/>
              </a:rPr>
              <a:t>AUTOMATIC E-MAIL ALERTS</a:t>
            </a:r>
            <a:endParaRPr lang="en-US" sz="3200" dirty="0">
              <a:solidFill>
                <a:srgbClr val="45494C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1" t="16599" r="930" b="14966"/>
          <a:stretch/>
        </p:blipFill>
        <p:spPr>
          <a:xfrm>
            <a:off x="6596739" y="1853958"/>
            <a:ext cx="5159829" cy="40616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9691" y="1520890"/>
            <a:ext cx="1788450" cy="144701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25902" y="2555378"/>
            <a:ext cx="4525347" cy="2434905"/>
          </a:xfrm>
          <a:prstGeom prst="rect">
            <a:avLst/>
          </a:prstGeom>
          <a:solidFill>
            <a:srgbClr val="7AC14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95978" y="2851509"/>
            <a:ext cx="3985193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2000" dirty="0">
                <a:solidFill>
                  <a:srgbClr val="474B4F"/>
                </a:solidFill>
                <a:cs typeface="Segoe UI Light" panose="020B0502040204020203" pitchFamily="34" charset="0"/>
                <a:sym typeface="Myriad Pro Light" pitchFamily="34" charset="0"/>
              </a:rPr>
              <a:t>E-mail notifications are sent </a:t>
            </a:r>
            <a:r>
              <a:rPr lang="en-US" altLang="en-US" sz="2000" dirty="0" smtClean="0">
                <a:solidFill>
                  <a:srgbClr val="474B4F"/>
                </a:solidFill>
                <a:cs typeface="Segoe UI Light" panose="020B0502040204020203" pitchFamily="34" charset="0"/>
                <a:sym typeface="Myriad Pro Light" pitchFamily="34" charset="0"/>
              </a:rPr>
              <a:t>to employees </a:t>
            </a:r>
            <a:r>
              <a:rPr lang="en-US" altLang="en-US" sz="2000" dirty="0">
                <a:solidFill>
                  <a:srgbClr val="474B4F"/>
                </a:solidFill>
                <a:cs typeface="Segoe UI Light" panose="020B0502040204020203" pitchFamily="34" charset="0"/>
                <a:sym typeface="Myriad Pro Light" pitchFamily="34" charset="0"/>
              </a:rPr>
              <a:t>for attendance </a:t>
            </a:r>
            <a:r>
              <a:rPr lang="en-US" altLang="en-US" sz="2000" dirty="0" smtClean="0">
                <a:solidFill>
                  <a:srgbClr val="474B4F"/>
                </a:solidFill>
                <a:cs typeface="Segoe UI Light" panose="020B0502040204020203" pitchFamily="34" charset="0"/>
                <a:sym typeface="Myriad Pro Light" pitchFamily="34" charset="0"/>
              </a:rPr>
              <a:t>alerts in </a:t>
            </a:r>
            <a:r>
              <a:rPr lang="en-US" altLang="en-US" sz="2000" dirty="0">
                <a:solidFill>
                  <a:srgbClr val="474B4F"/>
                </a:solidFill>
                <a:cs typeface="Segoe UI Light" panose="020B0502040204020203" pitchFamily="34" charset="0"/>
                <a:sym typeface="Myriad Pro Light" pitchFamily="34" charset="0"/>
              </a:rPr>
              <a:t>case of late, early leave, </a:t>
            </a:r>
            <a:r>
              <a:rPr lang="en-US" altLang="en-US" sz="2000" dirty="0" smtClean="0">
                <a:solidFill>
                  <a:srgbClr val="474B4F"/>
                </a:solidFill>
                <a:cs typeface="Segoe UI Light" panose="020B0502040204020203" pitchFamily="34" charset="0"/>
                <a:sym typeface="Myriad Pro Light" pitchFamily="34" charset="0"/>
              </a:rPr>
              <a:t>and absence</a:t>
            </a:r>
            <a:r>
              <a:rPr lang="en-US" altLang="en-US" sz="2000" dirty="0">
                <a:solidFill>
                  <a:srgbClr val="474B4F"/>
                </a:solidFill>
                <a:cs typeface="Segoe UI Light" panose="020B0502040204020203" pitchFamily="34" charset="0"/>
                <a:sym typeface="Myriad Pro Light" pitchFamily="34" charset="0"/>
              </a:rPr>
              <a:t>.</a:t>
            </a:r>
            <a:endParaRPr lang="zh-CN" altLang="en-US" sz="2000" dirty="0">
              <a:solidFill>
                <a:srgbClr val="474B4F"/>
              </a:solidFill>
              <a:cs typeface="Segoe UI Light" panose="020B0502040204020203" pitchFamily="34" charset="0"/>
              <a:sym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5699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3282330" y="576577"/>
            <a:ext cx="56274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45494C"/>
                </a:solidFill>
                <a:latin typeface="+mj-lt"/>
              </a:rPr>
              <a:t>INTEGRATION WITH API</a:t>
            </a:r>
            <a:endParaRPr lang="en-US" sz="3200" dirty="0">
              <a:solidFill>
                <a:srgbClr val="45494C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332691" y="241728"/>
            <a:ext cx="609600" cy="265672"/>
          </a:xfrm>
          <a:prstGeom prst="roundRect">
            <a:avLst/>
          </a:prstGeom>
          <a:noFill/>
          <a:ln w="19050">
            <a:solidFill>
              <a:srgbClr val="7AC1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353105" y="232375"/>
            <a:ext cx="5339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7AC143"/>
                </a:solidFill>
                <a:latin typeface="+mj-lt"/>
              </a:rPr>
              <a:t>NEW</a:t>
            </a:r>
            <a:endParaRPr lang="en-US" sz="1400" i="1" dirty="0">
              <a:solidFill>
                <a:srgbClr val="7AC143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3537775"/>
            <a:ext cx="5099222" cy="1151990"/>
          </a:xfrm>
          <a:prstGeom prst="rect">
            <a:avLst/>
          </a:prstGeom>
          <a:solidFill>
            <a:srgbClr val="7AC14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31547" y="3608674"/>
            <a:ext cx="39438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000" dirty="0" smtClean="0">
                <a:solidFill>
                  <a:srgbClr val="45494C"/>
                </a:solidFill>
                <a:cs typeface="Segoe UI Light" panose="020B0502040204020203" pitchFamily="34" charset="0"/>
                <a:sym typeface="Myriad Pro Light" pitchFamily="34" charset="0"/>
              </a:rPr>
              <a:t>BioTime 8.5 has a standard API for third-party software integrations.</a:t>
            </a:r>
            <a:endParaRPr lang="zh-CN" altLang="en-US" sz="2000" dirty="0">
              <a:solidFill>
                <a:srgbClr val="45494C"/>
              </a:solidFill>
              <a:cs typeface="Segoe UI Light" panose="020B0502040204020203" pitchFamily="34" charset="0"/>
              <a:sym typeface="Myriad Pro Light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346" y="2390674"/>
            <a:ext cx="4961978" cy="44673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93859" y="770890"/>
            <a:ext cx="4448432" cy="448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2704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3520983" y="576577"/>
            <a:ext cx="51501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45494C"/>
                </a:solidFill>
                <a:latin typeface="+mj-lt"/>
              </a:rPr>
              <a:t>BIOPHOTO FUNCTION</a:t>
            </a:r>
            <a:endParaRPr lang="en-US" sz="3200" dirty="0">
              <a:solidFill>
                <a:srgbClr val="45494C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6071" y="1362986"/>
            <a:ext cx="12198071" cy="877706"/>
          </a:xfrm>
          <a:prstGeom prst="rect">
            <a:avLst/>
          </a:prstGeom>
          <a:solidFill>
            <a:srgbClr val="7AC14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60913" y="1585038"/>
            <a:ext cx="11464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err="1" smtClean="0">
                <a:solidFill>
                  <a:srgbClr val="45494C"/>
                </a:solidFill>
                <a:cs typeface="Segoe UI Light" panose="020B0502040204020203" pitchFamily="34" charset="0"/>
                <a:sym typeface="Myriad Pro Light" pitchFamily="34" charset="0"/>
              </a:rPr>
              <a:t>BioPhoto</a:t>
            </a:r>
            <a:r>
              <a:rPr lang="en-US" altLang="zh-CN" sz="2000" dirty="0" smtClean="0">
                <a:solidFill>
                  <a:srgbClr val="45494C"/>
                </a:solidFill>
                <a:cs typeface="Segoe UI Light" panose="020B0502040204020203" pitchFamily="34" charset="0"/>
                <a:sym typeface="Myriad Pro Light" pitchFamily="34" charset="0"/>
              </a:rPr>
              <a:t> function enables a user to register using his/her mobile phone.</a:t>
            </a:r>
            <a:endParaRPr lang="zh-CN" altLang="en-US" sz="2000" dirty="0">
              <a:solidFill>
                <a:srgbClr val="45494C"/>
              </a:solidFill>
              <a:cs typeface="Segoe UI Light" panose="020B0502040204020203" pitchFamily="34" charset="0"/>
              <a:sym typeface="Myriad Pro Light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108" y="3246550"/>
            <a:ext cx="1889940" cy="11936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964649" y="4611671"/>
            <a:ext cx="220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Scan the QR code to access the registration process.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1332691" y="241728"/>
            <a:ext cx="609600" cy="265672"/>
          </a:xfrm>
          <a:prstGeom prst="roundRect">
            <a:avLst/>
          </a:prstGeom>
          <a:noFill/>
          <a:ln w="19050">
            <a:solidFill>
              <a:srgbClr val="7AC1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1353105" y="232375"/>
            <a:ext cx="5339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7AC143"/>
                </a:solidFill>
                <a:latin typeface="+mj-lt"/>
              </a:rPr>
              <a:t>NEW</a:t>
            </a:r>
            <a:endParaRPr lang="en-US" sz="1400" i="1" dirty="0">
              <a:solidFill>
                <a:srgbClr val="7AC143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8800" y="4842504"/>
            <a:ext cx="1919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Register your face using your mobile phone.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9048870" y="4851415"/>
            <a:ext cx="1919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Enter the perimeter by verifying your face.</a:t>
            </a:r>
            <a:endParaRPr lang="en-US" sz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9804" y="2790752"/>
            <a:ext cx="2557805" cy="20219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6905" y="2702265"/>
            <a:ext cx="1981780" cy="2110467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646814" y="2553606"/>
            <a:ext cx="474293" cy="4742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47544" y="2606086"/>
            <a:ext cx="272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Impact" panose="020B0806030902050204" pitchFamily="34" charset="0"/>
              </a:rPr>
              <a:t>1</a:t>
            </a:r>
            <a:endParaRPr lang="en-US" dirty="0">
              <a:latin typeface="Impact" panose="020B080603090205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061398" y="2553606"/>
            <a:ext cx="474293" cy="4742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162128" y="260608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Impact" panose="020B0806030902050204" pitchFamily="34" charset="0"/>
              </a:rPr>
              <a:t>2</a:t>
            </a:r>
            <a:endParaRPr lang="en-US" dirty="0">
              <a:latin typeface="Impact" panose="020B080603090205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8574577" y="2550634"/>
            <a:ext cx="474293" cy="4742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675307" y="260311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Impact" panose="020B0806030902050204" pitchFamily="34" charset="0"/>
              </a:rPr>
              <a:t>3</a:t>
            </a:r>
            <a:endParaRPr lang="en-US" dirty="0">
              <a:latin typeface="Impact" panose="020B080603090205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420145" y="3596238"/>
            <a:ext cx="880561" cy="494270"/>
            <a:chOff x="3446320" y="3632887"/>
            <a:chExt cx="880561" cy="494270"/>
          </a:xfrm>
        </p:grpSpPr>
        <p:sp>
          <p:nvSpPr>
            <p:cNvPr id="20" name="Chevron 19"/>
            <p:cNvSpPr/>
            <p:nvPr/>
          </p:nvSpPr>
          <p:spPr>
            <a:xfrm>
              <a:off x="3446320" y="3632887"/>
              <a:ext cx="370703" cy="494270"/>
            </a:xfrm>
            <a:prstGeom prst="chevron">
              <a:avLst/>
            </a:prstGeom>
            <a:solidFill>
              <a:srgbClr val="7AC144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Chevron 20"/>
            <p:cNvSpPr/>
            <p:nvPr/>
          </p:nvSpPr>
          <p:spPr>
            <a:xfrm>
              <a:off x="3701249" y="3632887"/>
              <a:ext cx="370703" cy="494270"/>
            </a:xfrm>
            <a:prstGeom prst="chevron">
              <a:avLst/>
            </a:prstGeom>
            <a:solidFill>
              <a:srgbClr val="7AC144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Chevron 21"/>
            <p:cNvSpPr/>
            <p:nvPr/>
          </p:nvSpPr>
          <p:spPr>
            <a:xfrm>
              <a:off x="3956178" y="3632887"/>
              <a:ext cx="370703" cy="494270"/>
            </a:xfrm>
            <a:prstGeom prst="chevron">
              <a:avLst/>
            </a:prstGeom>
            <a:solidFill>
              <a:srgbClr val="7AC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614429" y="3596238"/>
            <a:ext cx="880561" cy="494270"/>
            <a:chOff x="3446320" y="3632887"/>
            <a:chExt cx="880561" cy="494270"/>
          </a:xfrm>
        </p:grpSpPr>
        <p:sp>
          <p:nvSpPr>
            <p:cNvPr id="24" name="Chevron 23"/>
            <p:cNvSpPr/>
            <p:nvPr/>
          </p:nvSpPr>
          <p:spPr>
            <a:xfrm>
              <a:off x="3446320" y="3632887"/>
              <a:ext cx="370703" cy="494270"/>
            </a:xfrm>
            <a:prstGeom prst="chevron">
              <a:avLst/>
            </a:prstGeom>
            <a:solidFill>
              <a:srgbClr val="7AC144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Chevron 24"/>
            <p:cNvSpPr/>
            <p:nvPr/>
          </p:nvSpPr>
          <p:spPr>
            <a:xfrm>
              <a:off x="3701249" y="3632887"/>
              <a:ext cx="370703" cy="494270"/>
            </a:xfrm>
            <a:prstGeom prst="chevron">
              <a:avLst/>
            </a:prstGeom>
            <a:solidFill>
              <a:srgbClr val="7AC144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Chevron 25"/>
            <p:cNvSpPr/>
            <p:nvPr/>
          </p:nvSpPr>
          <p:spPr>
            <a:xfrm>
              <a:off x="3956178" y="3632887"/>
              <a:ext cx="370703" cy="494270"/>
            </a:xfrm>
            <a:prstGeom prst="chevron">
              <a:avLst/>
            </a:prstGeom>
            <a:solidFill>
              <a:srgbClr val="7AC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53222" y="5672827"/>
            <a:ext cx="5440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Note: Bio Photo function works only with visible light facial terminals.</a:t>
            </a:r>
          </a:p>
        </p:txBody>
      </p:sp>
    </p:spTree>
    <p:extLst>
      <p:ext uri="{BB962C8B-B14F-4D97-AF65-F5344CB8AC3E}">
        <p14:creationId xmlns:p14="http://schemas.microsoft.com/office/powerpoint/2010/main" val="31510314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2560469" y="576577"/>
            <a:ext cx="7071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45494C"/>
                </a:solidFill>
                <a:latin typeface="+mj-lt"/>
              </a:rPr>
              <a:t>FLEXIBLE SHIFT SCHEDULING</a:t>
            </a:r>
            <a:endParaRPr lang="en-US" sz="3200" dirty="0">
              <a:solidFill>
                <a:srgbClr val="45494C"/>
              </a:solidFill>
              <a:latin typeface="+mj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8739" y="1818242"/>
            <a:ext cx="4292669" cy="203712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84464" y="4268197"/>
            <a:ext cx="288956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7AC143"/>
              </a:buClr>
              <a:buFont typeface="Wingdings" panose="05000000000000000000" pitchFamily="2" charset="2"/>
              <a:buChar char="ü"/>
            </a:pPr>
            <a:r>
              <a:rPr lang="en-US" altLang="en-US" sz="1600" dirty="0" smtClean="0">
                <a:solidFill>
                  <a:srgbClr val="474B4F"/>
                </a:solidFill>
                <a:cs typeface="Segoe UI Light" panose="020B0502040204020203" pitchFamily="34" charset="0"/>
                <a:sym typeface="Myriad Pro Light" pitchFamily="34" charset="0"/>
              </a:rPr>
              <a:t>Multiple timetable</a:t>
            </a:r>
          </a:p>
          <a:p>
            <a:pPr marL="285750" indent="-285750">
              <a:lnSpc>
                <a:spcPct val="150000"/>
              </a:lnSpc>
              <a:buClr>
                <a:srgbClr val="7AC143"/>
              </a:buClr>
              <a:buFont typeface="Wingdings" panose="05000000000000000000" pitchFamily="2" charset="2"/>
              <a:buChar char="ü"/>
            </a:pPr>
            <a:r>
              <a:rPr lang="en-US" altLang="zh-CN" sz="1600" dirty="0" smtClean="0">
                <a:solidFill>
                  <a:srgbClr val="474B4F"/>
                </a:solidFill>
                <a:cs typeface="Segoe UI Light" panose="020B0502040204020203" pitchFamily="34" charset="0"/>
                <a:sym typeface="Myriad Pro Light" pitchFamily="34" charset="0"/>
              </a:rPr>
              <a:t>Cross-day shift (24 hours)</a:t>
            </a:r>
          </a:p>
          <a:p>
            <a:pPr marL="285750" indent="-285750">
              <a:lnSpc>
                <a:spcPct val="150000"/>
              </a:lnSpc>
              <a:buClr>
                <a:srgbClr val="7AC143"/>
              </a:buClr>
              <a:buFont typeface="Wingdings" panose="05000000000000000000" pitchFamily="2" charset="2"/>
              <a:buChar char="ü"/>
            </a:pPr>
            <a:r>
              <a:rPr lang="en-US" altLang="zh-CN" sz="1600" dirty="0" smtClean="0">
                <a:solidFill>
                  <a:srgbClr val="474B4F"/>
                </a:solidFill>
                <a:cs typeface="Segoe UI Light" panose="020B0502040204020203" pitchFamily="34" charset="0"/>
                <a:sym typeface="Myriad Pro Light" pitchFamily="34" charset="0"/>
              </a:rPr>
              <a:t>Shift Cycle</a:t>
            </a:r>
            <a:endParaRPr lang="zh-CN" altLang="en-US" sz="1600" dirty="0">
              <a:solidFill>
                <a:srgbClr val="474B4F"/>
              </a:solidFill>
              <a:cs typeface="Segoe UI Light" panose="020B0502040204020203" pitchFamily="34" charset="0"/>
              <a:sym typeface="Myriad Pro Ligh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62356" y="4268197"/>
            <a:ext cx="26748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7AC143"/>
              </a:buClr>
              <a:buFont typeface="Wingdings" panose="05000000000000000000" pitchFamily="2" charset="2"/>
              <a:buChar char="ü"/>
            </a:pPr>
            <a:r>
              <a:rPr lang="en-US" altLang="en-US" sz="1600" dirty="0" smtClean="0">
                <a:solidFill>
                  <a:srgbClr val="474B4F"/>
                </a:solidFill>
                <a:cs typeface="Segoe UI Light" panose="020B0502040204020203" pitchFamily="34" charset="0"/>
                <a:sym typeface="Myriad Pro Light" pitchFamily="34" charset="0"/>
              </a:rPr>
              <a:t>Auto shift</a:t>
            </a:r>
          </a:p>
          <a:p>
            <a:pPr marL="285750" indent="-285750">
              <a:lnSpc>
                <a:spcPct val="150000"/>
              </a:lnSpc>
              <a:buClr>
                <a:srgbClr val="7AC143"/>
              </a:buClr>
              <a:buFont typeface="Wingdings" panose="05000000000000000000" pitchFamily="2" charset="2"/>
              <a:buChar char="ü"/>
            </a:pPr>
            <a:r>
              <a:rPr lang="en-US" altLang="zh-CN" sz="1600" dirty="0" smtClean="0">
                <a:solidFill>
                  <a:srgbClr val="474B4F"/>
                </a:solidFill>
                <a:cs typeface="Segoe UI Light" panose="020B0502040204020203" pitchFamily="34" charset="0"/>
                <a:sym typeface="Myriad Pro Light" pitchFamily="34" charset="0"/>
              </a:rPr>
              <a:t>Temporary schedule</a:t>
            </a:r>
            <a:endParaRPr lang="zh-CN" altLang="en-US" sz="1600" dirty="0">
              <a:solidFill>
                <a:srgbClr val="474B4F"/>
              </a:solidFill>
              <a:cs typeface="Segoe UI Light" panose="020B0502040204020203" pitchFamily="34" charset="0"/>
              <a:sym typeface="Myriad Pro Light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54586" y="1728128"/>
            <a:ext cx="4875734" cy="3879570"/>
            <a:chOff x="554586" y="1728128"/>
            <a:chExt cx="4875734" cy="387957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4586" y="1728128"/>
              <a:ext cx="4875734" cy="387957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684" y="1926682"/>
              <a:ext cx="4147586" cy="25230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23099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290891" y="866659"/>
            <a:ext cx="6751320" cy="5581234"/>
            <a:chOff x="1290891" y="866659"/>
            <a:chExt cx="6751320" cy="5581234"/>
          </a:xfrm>
        </p:grpSpPr>
        <p:grpSp>
          <p:nvGrpSpPr>
            <p:cNvPr id="14" name="Group 13">
              <a:extLs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1290891" y="866659"/>
              <a:ext cx="6751320" cy="5581234"/>
              <a:chOff x="223691" y="1455469"/>
              <a:chExt cx="5660167" cy="4679192"/>
            </a:xfrm>
          </p:grpSpPr>
          <p:pic>
            <p:nvPicPr>
              <p:cNvPr id="16" name="Picture 15" descr="This is a computer monitor.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23691" y="1455469"/>
                <a:ext cx="5660167" cy="4679192"/>
              </a:xfrm>
              <a:prstGeom prst="rect">
                <a:avLst/>
              </a:prstGeom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2779454" y="4900079"/>
                <a:ext cx="548640" cy="326575"/>
              </a:xfrm>
              <a:prstGeom prst="rect">
                <a:avLst/>
              </a:prstGeom>
              <a:gradFill flip="none" rotWithShape="1">
                <a:gsLst>
                  <a:gs pos="0">
                    <a:srgbClr val="C7C8CB"/>
                  </a:gs>
                  <a:gs pos="100000">
                    <a:srgbClr val="BCBDC0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1478" y="1057322"/>
              <a:ext cx="6043464" cy="3662705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960" r="26105"/>
          <a:stretch/>
        </p:blipFill>
        <p:spPr>
          <a:xfrm>
            <a:off x="7260460" y="1"/>
            <a:ext cx="4931540" cy="6857999"/>
          </a:xfrm>
          <a:prstGeom prst="rect">
            <a:avLst/>
          </a:prstGeom>
        </p:spPr>
      </p:pic>
      <p:sp>
        <p:nvSpPr>
          <p:cNvPr id="19" name="Rectangle 18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7254240" y="1"/>
            <a:ext cx="4937760" cy="6857999"/>
          </a:xfrm>
          <a:prstGeom prst="rect">
            <a:avLst/>
          </a:prstGeom>
          <a:solidFill>
            <a:srgbClr val="30353F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932420" y="4355947"/>
            <a:ext cx="3886200" cy="17953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altLang="en-US" sz="1600" dirty="0">
                <a:solidFill>
                  <a:schemeClr val="bg1"/>
                </a:solidFill>
                <a:cs typeface="Segoe UI Light" panose="020B0502040204020203" pitchFamily="34" charset="0"/>
                <a:sym typeface="Myriad Pro Light" pitchFamily="34" charset="0"/>
              </a:rPr>
              <a:t>Multiple administrator can be set to manage different privileges in the software. Administrator will get a list of employee’s attendance including the number of late and absences.</a:t>
            </a:r>
          </a:p>
        </p:txBody>
      </p:sp>
      <p:cxnSp>
        <p:nvCxnSpPr>
          <p:cNvPr id="21" name="Straight Connector 20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9144000" y="4155774"/>
            <a:ext cx="146304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9500135" y="6389558"/>
            <a:ext cx="750771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9065295" y="2214577"/>
            <a:ext cx="1620450" cy="1620448"/>
            <a:chOff x="8912895" y="832629"/>
            <a:chExt cx="1620450" cy="1620448"/>
          </a:xfrm>
        </p:grpSpPr>
        <p:sp>
          <p:nvSpPr>
            <p:cNvPr id="24" name="Oval 23">
              <a:extLs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912895" y="832629"/>
              <a:ext cx="1620450" cy="16204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reeform 34" descr="This image is an icon of three human beings and a circle. "/>
            <p:cNvSpPr>
              <a:spLocks noEditPoints="1"/>
            </p:cNvSpPr>
            <p:nvPr/>
          </p:nvSpPr>
          <p:spPr bwMode="auto">
            <a:xfrm>
              <a:off x="9347734" y="1266044"/>
              <a:ext cx="750772" cy="753618"/>
            </a:xfrm>
            <a:custGeom>
              <a:avLst/>
              <a:gdLst>
                <a:gd name="T0" fmla="*/ 1924 w 2048"/>
                <a:gd name="T1" fmla="*/ 300 h 2048"/>
                <a:gd name="T2" fmla="*/ 1324 w 2048"/>
                <a:gd name="T3" fmla="*/ 300 h 2048"/>
                <a:gd name="T4" fmla="*/ 1024 w 2048"/>
                <a:gd name="T5" fmla="*/ 240 h 2048"/>
                <a:gd name="T6" fmla="*/ 720 w 2048"/>
                <a:gd name="T7" fmla="*/ 300 h 2048"/>
                <a:gd name="T8" fmla="*/ 120 w 2048"/>
                <a:gd name="T9" fmla="*/ 300 h 2048"/>
                <a:gd name="T10" fmla="*/ 0 w 2048"/>
                <a:gd name="T11" fmla="*/ 900 h 2048"/>
                <a:gd name="T12" fmla="*/ 242 w 2048"/>
                <a:gd name="T13" fmla="*/ 960 h 2048"/>
                <a:gd name="T14" fmla="*/ 689 w 2048"/>
                <a:gd name="T15" fmla="*/ 1730 h 2048"/>
                <a:gd name="T16" fmla="*/ 660 w 2048"/>
                <a:gd name="T17" fmla="*/ 2048 h 2048"/>
                <a:gd name="T18" fmla="*/ 1444 w 2048"/>
                <a:gd name="T19" fmla="*/ 1988 h 2048"/>
                <a:gd name="T20" fmla="*/ 1804 w 2048"/>
                <a:gd name="T21" fmla="*/ 1020 h 2048"/>
                <a:gd name="T22" fmla="*/ 1988 w 2048"/>
                <a:gd name="T23" fmla="*/ 960 h 2048"/>
                <a:gd name="T24" fmla="*/ 1819 w 2048"/>
                <a:gd name="T25" fmla="*/ 527 h 2048"/>
                <a:gd name="T26" fmla="*/ 1804 w 2048"/>
                <a:gd name="T27" fmla="*/ 300 h 2048"/>
                <a:gd name="T28" fmla="*/ 1444 w 2048"/>
                <a:gd name="T29" fmla="*/ 300 h 2048"/>
                <a:gd name="T30" fmla="*/ 420 w 2048"/>
                <a:gd name="T31" fmla="*/ 120 h 2048"/>
                <a:gd name="T32" fmla="*/ 420 w 2048"/>
                <a:gd name="T33" fmla="*/ 480 h 2048"/>
                <a:gd name="T34" fmla="*/ 420 w 2048"/>
                <a:gd name="T35" fmla="*/ 120 h 2048"/>
                <a:gd name="T36" fmla="*/ 420 w 2048"/>
                <a:gd name="T37" fmla="*/ 600 h 2048"/>
                <a:gd name="T38" fmla="*/ 126 w 2048"/>
                <a:gd name="T39" fmla="*/ 840 h 2048"/>
                <a:gd name="T40" fmla="*/ 1024 w 2048"/>
                <a:gd name="T41" fmla="*/ 1684 h 2048"/>
                <a:gd name="T42" fmla="*/ 726 w 2048"/>
                <a:gd name="T43" fmla="*/ 1928 h 2048"/>
                <a:gd name="T44" fmla="*/ 1024 w 2048"/>
                <a:gd name="T45" fmla="*/ 1204 h 2048"/>
                <a:gd name="T46" fmla="*/ 1024 w 2048"/>
                <a:gd name="T47" fmla="*/ 1564 h 2048"/>
                <a:gd name="T48" fmla="*/ 1263 w 2048"/>
                <a:gd name="T49" fmla="*/ 1639 h 2048"/>
                <a:gd name="T50" fmla="*/ 1324 w 2048"/>
                <a:gd name="T51" fmla="*/ 1384 h 2048"/>
                <a:gd name="T52" fmla="*/ 720 w 2048"/>
                <a:gd name="T53" fmla="*/ 1384 h 2048"/>
                <a:gd name="T54" fmla="*/ 828 w 2048"/>
                <a:gd name="T55" fmla="*/ 1613 h 2048"/>
                <a:gd name="T56" fmla="*/ 360 w 2048"/>
                <a:gd name="T57" fmla="*/ 1020 h 2048"/>
                <a:gd name="T58" fmla="*/ 780 w 2048"/>
                <a:gd name="T59" fmla="*/ 960 h 2048"/>
                <a:gd name="T60" fmla="*/ 615 w 2048"/>
                <a:gd name="T61" fmla="*/ 528 h 2048"/>
                <a:gd name="T62" fmla="*/ 1024 w 2048"/>
                <a:gd name="T63" fmla="*/ 360 h 2048"/>
                <a:gd name="T64" fmla="*/ 1429 w 2048"/>
                <a:gd name="T65" fmla="*/ 528 h 2048"/>
                <a:gd name="T66" fmla="*/ 1264 w 2048"/>
                <a:gd name="T67" fmla="*/ 960 h 2048"/>
                <a:gd name="T68" fmla="*/ 1684 w 2048"/>
                <a:gd name="T69" fmla="*/ 1020 h 2048"/>
                <a:gd name="T70" fmla="*/ 1330 w 2048"/>
                <a:gd name="T71" fmla="*/ 840 h 2048"/>
                <a:gd name="T72" fmla="*/ 1922 w 2048"/>
                <a:gd name="T73" fmla="*/ 840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8" h="2048">
                  <a:moveTo>
                    <a:pt x="1819" y="527"/>
                  </a:moveTo>
                  <a:cubicBezTo>
                    <a:pt x="1883" y="472"/>
                    <a:pt x="1924" y="391"/>
                    <a:pt x="1924" y="300"/>
                  </a:cubicBezTo>
                  <a:cubicBezTo>
                    <a:pt x="1924" y="135"/>
                    <a:pt x="1789" y="0"/>
                    <a:pt x="1624" y="0"/>
                  </a:cubicBezTo>
                  <a:cubicBezTo>
                    <a:pt x="1459" y="0"/>
                    <a:pt x="1324" y="135"/>
                    <a:pt x="1324" y="300"/>
                  </a:cubicBezTo>
                  <a:cubicBezTo>
                    <a:pt x="1324" y="300"/>
                    <a:pt x="1324" y="300"/>
                    <a:pt x="1324" y="300"/>
                  </a:cubicBezTo>
                  <a:cubicBezTo>
                    <a:pt x="1229" y="261"/>
                    <a:pt x="1128" y="240"/>
                    <a:pt x="1024" y="240"/>
                  </a:cubicBezTo>
                  <a:cubicBezTo>
                    <a:pt x="920" y="240"/>
                    <a:pt x="816" y="261"/>
                    <a:pt x="720" y="301"/>
                  </a:cubicBezTo>
                  <a:cubicBezTo>
                    <a:pt x="720" y="300"/>
                    <a:pt x="720" y="300"/>
                    <a:pt x="720" y="300"/>
                  </a:cubicBezTo>
                  <a:cubicBezTo>
                    <a:pt x="720" y="135"/>
                    <a:pt x="585" y="0"/>
                    <a:pt x="420" y="0"/>
                  </a:cubicBezTo>
                  <a:cubicBezTo>
                    <a:pt x="255" y="0"/>
                    <a:pt x="120" y="135"/>
                    <a:pt x="120" y="300"/>
                  </a:cubicBezTo>
                  <a:cubicBezTo>
                    <a:pt x="120" y="391"/>
                    <a:pt x="161" y="473"/>
                    <a:pt x="225" y="528"/>
                  </a:cubicBezTo>
                  <a:cubicBezTo>
                    <a:pt x="91" y="598"/>
                    <a:pt x="0" y="739"/>
                    <a:pt x="0" y="900"/>
                  </a:cubicBezTo>
                  <a:cubicBezTo>
                    <a:pt x="0" y="933"/>
                    <a:pt x="27" y="960"/>
                    <a:pt x="60" y="960"/>
                  </a:cubicBezTo>
                  <a:cubicBezTo>
                    <a:pt x="242" y="960"/>
                    <a:pt x="242" y="960"/>
                    <a:pt x="242" y="960"/>
                  </a:cubicBezTo>
                  <a:cubicBezTo>
                    <a:pt x="241" y="980"/>
                    <a:pt x="240" y="1000"/>
                    <a:pt x="240" y="1020"/>
                  </a:cubicBezTo>
                  <a:cubicBezTo>
                    <a:pt x="240" y="1337"/>
                    <a:pt x="429" y="1608"/>
                    <a:pt x="689" y="1730"/>
                  </a:cubicBezTo>
                  <a:cubicBezTo>
                    <a:pt x="631" y="1804"/>
                    <a:pt x="600" y="1894"/>
                    <a:pt x="600" y="1988"/>
                  </a:cubicBezTo>
                  <a:cubicBezTo>
                    <a:pt x="600" y="2021"/>
                    <a:pt x="627" y="2048"/>
                    <a:pt x="660" y="2048"/>
                  </a:cubicBezTo>
                  <a:cubicBezTo>
                    <a:pt x="1384" y="2048"/>
                    <a:pt x="1384" y="2048"/>
                    <a:pt x="1384" y="2048"/>
                  </a:cubicBezTo>
                  <a:cubicBezTo>
                    <a:pt x="1417" y="2048"/>
                    <a:pt x="1444" y="2021"/>
                    <a:pt x="1444" y="1988"/>
                  </a:cubicBezTo>
                  <a:cubicBezTo>
                    <a:pt x="1444" y="1891"/>
                    <a:pt x="1411" y="1801"/>
                    <a:pt x="1357" y="1729"/>
                  </a:cubicBezTo>
                  <a:cubicBezTo>
                    <a:pt x="1619" y="1605"/>
                    <a:pt x="1804" y="1333"/>
                    <a:pt x="1804" y="1020"/>
                  </a:cubicBezTo>
                  <a:cubicBezTo>
                    <a:pt x="1804" y="1000"/>
                    <a:pt x="1803" y="980"/>
                    <a:pt x="1802" y="960"/>
                  </a:cubicBezTo>
                  <a:cubicBezTo>
                    <a:pt x="1988" y="960"/>
                    <a:pt x="1988" y="960"/>
                    <a:pt x="1988" y="960"/>
                  </a:cubicBezTo>
                  <a:cubicBezTo>
                    <a:pt x="2021" y="960"/>
                    <a:pt x="2048" y="933"/>
                    <a:pt x="2048" y="900"/>
                  </a:cubicBezTo>
                  <a:cubicBezTo>
                    <a:pt x="2048" y="738"/>
                    <a:pt x="1955" y="597"/>
                    <a:pt x="1819" y="527"/>
                  </a:cubicBezTo>
                  <a:close/>
                  <a:moveTo>
                    <a:pt x="1624" y="120"/>
                  </a:moveTo>
                  <a:cubicBezTo>
                    <a:pt x="1723" y="120"/>
                    <a:pt x="1804" y="201"/>
                    <a:pt x="1804" y="300"/>
                  </a:cubicBezTo>
                  <a:cubicBezTo>
                    <a:pt x="1804" y="399"/>
                    <a:pt x="1723" y="480"/>
                    <a:pt x="1624" y="480"/>
                  </a:cubicBezTo>
                  <a:cubicBezTo>
                    <a:pt x="1525" y="480"/>
                    <a:pt x="1444" y="399"/>
                    <a:pt x="1444" y="300"/>
                  </a:cubicBezTo>
                  <a:cubicBezTo>
                    <a:pt x="1444" y="201"/>
                    <a:pt x="1525" y="120"/>
                    <a:pt x="1624" y="120"/>
                  </a:cubicBezTo>
                  <a:close/>
                  <a:moveTo>
                    <a:pt x="420" y="120"/>
                  </a:moveTo>
                  <a:cubicBezTo>
                    <a:pt x="519" y="120"/>
                    <a:pt x="600" y="201"/>
                    <a:pt x="600" y="300"/>
                  </a:cubicBezTo>
                  <a:cubicBezTo>
                    <a:pt x="600" y="399"/>
                    <a:pt x="519" y="480"/>
                    <a:pt x="420" y="480"/>
                  </a:cubicBezTo>
                  <a:cubicBezTo>
                    <a:pt x="321" y="480"/>
                    <a:pt x="240" y="399"/>
                    <a:pt x="240" y="300"/>
                  </a:cubicBezTo>
                  <a:cubicBezTo>
                    <a:pt x="240" y="201"/>
                    <a:pt x="321" y="120"/>
                    <a:pt x="420" y="120"/>
                  </a:cubicBezTo>
                  <a:close/>
                  <a:moveTo>
                    <a:pt x="126" y="840"/>
                  </a:moveTo>
                  <a:cubicBezTo>
                    <a:pt x="154" y="703"/>
                    <a:pt x="275" y="600"/>
                    <a:pt x="420" y="600"/>
                  </a:cubicBezTo>
                  <a:cubicBezTo>
                    <a:pt x="565" y="600"/>
                    <a:pt x="686" y="703"/>
                    <a:pt x="714" y="840"/>
                  </a:cubicBezTo>
                  <a:lnTo>
                    <a:pt x="126" y="840"/>
                  </a:lnTo>
                  <a:close/>
                  <a:moveTo>
                    <a:pt x="726" y="1928"/>
                  </a:moveTo>
                  <a:cubicBezTo>
                    <a:pt x="755" y="1791"/>
                    <a:pt x="880" y="1684"/>
                    <a:pt x="1024" y="1684"/>
                  </a:cubicBezTo>
                  <a:cubicBezTo>
                    <a:pt x="1169" y="1684"/>
                    <a:pt x="1291" y="1789"/>
                    <a:pt x="1318" y="1928"/>
                  </a:cubicBezTo>
                  <a:lnTo>
                    <a:pt x="726" y="1928"/>
                  </a:lnTo>
                  <a:close/>
                  <a:moveTo>
                    <a:pt x="840" y="1384"/>
                  </a:moveTo>
                  <a:cubicBezTo>
                    <a:pt x="840" y="1286"/>
                    <a:pt x="924" y="1204"/>
                    <a:pt x="1024" y="1204"/>
                  </a:cubicBezTo>
                  <a:cubicBezTo>
                    <a:pt x="1123" y="1204"/>
                    <a:pt x="1204" y="1285"/>
                    <a:pt x="1204" y="1384"/>
                  </a:cubicBezTo>
                  <a:cubicBezTo>
                    <a:pt x="1204" y="1483"/>
                    <a:pt x="1123" y="1564"/>
                    <a:pt x="1024" y="1564"/>
                  </a:cubicBezTo>
                  <a:cubicBezTo>
                    <a:pt x="924" y="1564"/>
                    <a:pt x="840" y="1482"/>
                    <a:pt x="840" y="1384"/>
                  </a:cubicBezTo>
                  <a:close/>
                  <a:moveTo>
                    <a:pt x="1263" y="1639"/>
                  </a:moveTo>
                  <a:cubicBezTo>
                    <a:pt x="1249" y="1629"/>
                    <a:pt x="1234" y="1620"/>
                    <a:pt x="1218" y="1612"/>
                  </a:cubicBezTo>
                  <a:cubicBezTo>
                    <a:pt x="1283" y="1557"/>
                    <a:pt x="1324" y="1475"/>
                    <a:pt x="1324" y="1384"/>
                  </a:cubicBezTo>
                  <a:cubicBezTo>
                    <a:pt x="1324" y="1219"/>
                    <a:pt x="1189" y="1084"/>
                    <a:pt x="1024" y="1084"/>
                  </a:cubicBezTo>
                  <a:cubicBezTo>
                    <a:pt x="858" y="1084"/>
                    <a:pt x="720" y="1218"/>
                    <a:pt x="720" y="1384"/>
                  </a:cubicBezTo>
                  <a:cubicBezTo>
                    <a:pt x="720" y="1464"/>
                    <a:pt x="752" y="1540"/>
                    <a:pt x="810" y="1597"/>
                  </a:cubicBezTo>
                  <a:cubicBezTo>
                    <a:pt x="816" y="1602"/>
                    <a:pt x="822" y="1608"/>
                    <a:pt x="828" y="1613"/>
                  </a:cubicBezTo>
                  <a:cubicBezTo>
                    <a:pt x="813" y="1621"/>
                    <a:pt x="798" y="1630"/>
                    <a:pt x="783" y="1640"/>
                  </a:cubicBezTo>
                  <a:cubicBezTo>
                    <a:pt x="529" y="1542"/>
                    <a:pt x="360" y="1296"/>
                    <a:pt x="360" y="1020"/>
                  </a:cubicBezTo>
                  <a:cubicBezTo>
                    <a:pt x="360" y="1000"/>
                    <a:pt x="361" y="980"/>
                    <a:pt x="363" y="960"/>
                  </a:cubicBezTo>
                  <a:cubicBezTo>
                    <a:pt x="780" y="960"/>
                    <a:pt x="780" y="960"/>
                    <a:pt x="780" y="960"/>
                  </a:cubicBezTo>
                  <a:cubicBezTo>
                    <a:pt x="813" y="960"/>
                    <a:pt x="840" y="933"/>
                    <a:pt x="840" y="900"/>
                  </a:cubicBezTo>
                  <a:cubicBezTo>
                    <a:pt x="840" y="739"/>
                    <a:pt x="749" y="598"/>
                    <a:pt x="615" y="528"/>
                  </a:cubicBezTo>
                  <a:cubicBezTo>
                    <a:pt x="638" y="508"/>
                    <a:pt x="659" y="484"/>
                    <a:pt x="675" y="458"/>
                  </a:cubicBezTo>
                  <a:cubicBezTo>
                    <a:pt x="778" y="395"/>
                    <a:pt x="901" y="360"/>
                    <a:pt x="1024" y="360"/>
                  </a:cubicBezTo>
                  <a:cubicBezTo>
                    <a:pt x="1146" y="360"/>
                    <a:pt x="1265" y="394"/>
                    <a:pt x="1369" y="458"/>
                  </a:cubicBezTo>
                  <a:cubicBezTo>
                    <a:pt x="1385" y="484"/>
                    <a:pt x="1406" y="508"/>
                    <a:pt x="1429" y="528"/>
                  </a:cubicBezTo>
                  <a:cubicBezTo>
                    <a:pt x="1295" y="598"/>
                    <a:pt x="1204" y="739"/>
                    <a:pt x="1204" y="900"/>
                  </a:cubicBezTo>
                  <a:cubicBezTo>
                    <a:pt x="1204" y="933"/>
                    <a:pt x="1231" y="960"/>
                    <a:pt x="1264" y="960"/>
                  </a:cubicBezTo>
                  <a:cubicBezTo>
                    <a:pt x="1681" y="960"/>
                    <a:pt x="1681" y="960"/>
                    <a:pt x="1681" y="960"/>
                  </a:cubicBezTo>
                  <a:cubicBezTo>
                    <a:pt x="1683" y="980"/>
                    <a:pt x="1684" y="1000"/>
                    <a:pt x="1684" y="1020"/>
                  </a:cubicBezTo>
                  <a:cubicBezTo>
                    <a:pt x="1684" y="1296"/>
                    <a:pt x="1516" y="1541"/>
                    <a:pt x="1263" y="1639"/>
                  </a:cubicBezTo>
                  <a:close/>
                  <a:moveTo>
                    <a:pt x="1330" y="840"/>
                  </a:moveTo>
                  <a:cubicBezTo>
                    <a:pt x="1358" y="703"/>
                    <a:pt x="1479" y="600"/>
                    <a:pt x="1624" y="600"/>
                  </a:cubicBezTo>
                  <a:cubicBezTo>
                    <a:pt x="1771" y="600"/>
                    <a:pt x="1894" y="703"/>
                    <a:pt x="1922" y="840"/>
                  </a:cubicBezTo>
                  <a:lnTo>
                    <a:pt x="1330" y="840"/>
                  </a:lnTo>
                  <a:close/>
                </a:path>
              </a:pathLst>
            </a:custGeom>
            <a:solidFill>
              <a:srgbClr val="7AC1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7866316" y="484543"/>
            <a:ext cx="40184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7AC144"/>
                </a:solidFill>
                <a:latin typeface="+mj-lt"/>
              </a:rPr>
              <a:t>MULTIPLE</a:t>
            </a:r>
          </a:p>
          <a:p>
            <a:pPr algn="ctr"/>
            <a:r>
              <a:rPr lang="en-US" sz="3200" dirty="0" smtClean="0">
                <a:solidFill>
                  <a:srgbClr val="7AC144"/>
                </a:solidFill>
                <a:latin typeface="+mj-lt"/>
              </a:rPr>
              <a:t>ADMINISTRATOR</a:t>
            </a:r>
          </a:p>
          <a:p>
            <a:pPr algn="ctr"/>
            <a:r>
              <a:rPr lang="en-US" sz="3200" dirty="0" smtClean="0">
                <a:solidFill>
                  <a:srgbClr val="7AC144"/>
                </a:solidFill>
                <a:latin typeface="+mj-lt"/>
              </a:rPr>
              <a:t>PRIVILEGE</a:t>
            </a:r>
            <a:endParaRPr lang="en-US" sz="3200" dirty="0">
              <a:solidFill>
                <a:srgbClr val="7AC14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155509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303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85687" y="2889551"/>
            <a:ext cx="2930724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en-US" dirty="0">
                <a:solidFill>
                  <a:srgbClr val="7AC143"/>
                </a:solidFill>
                <a:cs typeface="Segoe UI Light" panose="020B0502040204020203" pitchFamily="34" charset="0"/>
                <a:sym typeface="Myriad Pro Light" pitchFamily="34" charset="0"/>
              </a:rPr>
              <a:t>Access login </a:t>
            </a:r>
            <a:r>
              <a:rPr lang="en-US" altLang="en-US" dirty="0">
                <a:solidFill>
                  <a:schemeClr val="bg1"/>
                </a:solidFill>
                <a:cs typeface="Segoe UI Light" panose="020B0502040204020203" pitchFamily="34" charset="0"/>
                <a:sym typeface="Myriad Pro Light" pitchFamily="34" charset="0"/>
              </a:rPr>
              <a:t>is provided for each employees to check their attendance. Employees can apply for </a:t>
            </a:r>
            <a:r>
              <a:rPr lang="en-US" altLang="en-US" dirty="0" smtClean="0">
                <a:solidFill>
                  <a:schemeClr val="bg1"/>
                </a:solidFill>
                <a:cs typeface="Segoe UI Light" panose="020B0502040204020203" pitchFamily="34" charset="0"/>
                <a:sym typeface="Myriad Pro Light" pitchFamily="34" charset="0"/>
              </a:rPr>
              <a:t>leave, training, manual punch, and change of schedule online </a:t>
            </a:r>
            <a:r>
              <a:rPr lang="en-US" altLang="en-US" dirty="0">
                <a:solidFill>
                  <a:schemeClr val="bg1"/>
                </a:solidFill>
                <a:cs typeface="Segoe UI Light" panose="020B0502040204020203" pitchFamily="34" charset="0"/>
                <a:sym typeface="Myriad Pro Light" pitchFamily="34" charset="0"/>
              </a:rPr>
              <a:t>to </a:t>
            </a:r>
            <a:r>
              <a:rPr lang="en-US" altLang="en-US" dirty="0" smtClean="0">
                <a:solidFill>
                  <a:schemeClr val="bg1"/>
                </a:solidFill>
                <a:cs typeface="Segoe UI Light" panose="020B0502040204020203" pitchFamily="34" charset="0"/>
                <a:sym typeface="Myriad Pro Light" pitchFamily="34" charset="0"/>
              </a:rPr>
              <a:t>be approved </a:t>
            </a:r>
            <a:r>
              <a:rPr lang="en-US" altLang="en-US" dirty="0">
                <a:solidFill>
                  <a:schemeClr val="bg1"/>
                </a:solidFill>
                <a:cs typeface="Segoe UI Light" panose="020B0502040204020203" pitchFamily="34" charset="0"/>
                <a:sym typeface="Myriad Pro Light" pitchFamily="34" charset="0"/>
              </a:rPr>
              <a:t>by the manager or admin</a:t>
            </a:r>
            <a:r>
              <a:rPr lang="en-US" altLang="en-US" dirty="0" smtClean="0">
                <a:solidFill>
                  <a:schemeClr val="bg1"/>
                </a:solidFill>
                <a:cs typeface="Segoe UI Light" panose="020B0502040204020203" pitchFamily="34" charset="0"/>
                <a:sym typeface="Myriad Pro Light" pitchFamily="34" charset="0"/>
              </a:rPr>
              <a:t>.</a:t>
            </a:r>
            <a:endParaRPr lang="zh-CN" altLang="en-US" dirty="0">
              <a:solidFill>
                <a:schemeClr val="bg1"/>
              </a:solidFill>
              <a:cs typeface="Segoe UI Light" panose="020B0502040204020203" pitchFamily="34" charset="0"/>
              <a:sym typeface="Myriad Pro Light" pitchFamily="34" charset="0"/>
            </a:endParaRPr>
          </a:p>
        </p:txBody>
      </p:sp>
      <p:cxnSp>
        <p:nvCxnSpPr>
          <p:cNvPr id="29" name="Straight Connector 28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85686" y="2631729"/>
            <a:ext cx="146304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93707" y="1472869"/>
            <a:ext cx="41578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7AC143"/>
                </a:solidFill>
                <a:latin typeface="+mj-lt"/>
              </a:rPr>
              <a:t>EMPLOYEE SELF-</a:t>
            </a:r>
          </a:p>
          <a:p>
            <a:r>
              <a:rPr lang="en-US" sz="3000" dirty="0" smtClean="0">
                <a:solidFill>
                  <a:srgbClr val="7AC143"/>
                </a:solidFill>
                <a:latin typeface="+mj-lt"/>
              </a:rPr>
              <a:t>SERVICE ENQUIRY</a:t>
            </a:r>
            <a:endParaRPr lang="en-US" sz="3000" dirty="0">
              <a:solidFill>
                <a:srgbClr val="7AC143"/>
              </a:solidFill>
              <a:latin typeface="+mj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052598" y="1210962"/>
            <a:ext cx="7735329" cy="4753233"/>
            <a:chOff x="4052598" y="1210962"/>
            <a:chExt cx="7735329" cy="4753233"/>
          </a:xfrm>
        </p:grpSpPr>
        <p:pic>
          <p:nvPicPr>
            <p:cNvPr id="31" name="Picture 30">
              <a:extLs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544" t="6352" r="7268" b="7566"/>
            <a:stretch/>
          </p:blipFill>
          <p:spPr>
            <a:xfrm>
              <a:off x="4052598" y="1210962"/>
              <a:ext cx="7735329" cy="4753233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4145" y="1581665"/>
              <a:ext cx="5678000" cy="3558746"/>
            </a:xfrm>
            <a:prstGeom prst="rect">
              <a:avLst/>
            </a:prstGeom>
          </p:spPr>
        </p:pic>
      </p:grp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669" b="26361"/>
          <a:stretch/>
        </p:blipFill>
        <p:spPr>
          <a:xfrm>
            <a:off x="9168966" y="3156650"/>
            <a:ext cx="2917711" cy="1766316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52741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2334447" y="576577"/>
            <a:ext cx="75232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45494C"/>
                </a:solidFill>
                <a:latin typeface="+mj-lt"/>
              </a:rPr>
              <a:t>GEOFENCING MOBILE PUNCHES</a:t>
            </a:r>
            <a:endParaRPr lang="en-US" sz="3200" dirty="0">
              <a:solidFill>
                <a:srgbClr val="45494C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332691" y="241728"/>
            <a:ext cx="609600" cy="265672"/>
          </a:xfrm>
          <a:prstGeom prst="roundRect">
            <a:avLst/>
          </a:prstGeom>
          <a:noFill/>
          <a:ln w="19050">
            <a:solidFill>
              <a:srgbClr val="7AC1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353105" y="232375"/>
            <a:ext cx="5339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7AC143"/>
                </a:solidFill>
                <a:latin typeface="+mj-lt"/>
              </a:rPr>
              <a:t>NEW</a:t>
            </a:r>
            <a:endParaRPr lang="en-US" sz="1400" i="1" dirty="0">
              <a:solidFill>
                <a:srgbClr val="7AC143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9190" r="9730"/>
          <a:stretch/>
        </p:blipFill>
        <p:spPr>
          <a:xfrm>
            <a:off x="1120346" y="1831164"/>
            <a:ext cx="9885405" cy="4381922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2199503" y="5148649"/>
            <a:ext cx="2859226" cy="0"/>
          </a:xfrm>
          <a:prstGeom prst="straightConnector1">
            <a:avLst/>
          </a:prstGeom>
          <a:ln w="127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02508" y="5000367"/>
            <a:ext cx="1614617" cy="2965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12963" y="5017843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Clock-in Not Allowed</a:t>
            </a:r>
            <a:endParaRPr lang="en-US" sz="1100" b="1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135395" y="4245425"/>
            <a:ext cx="923334" cy="0"/>
          </a:xfrm>
          <a:prstGeom prst="straightConnector1">
            <a:avLst/>
          </a:prstGeom>
          <a:ln w="12700">
            <a:solidFill>
              <a:srgbClr val="7AC14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442519" y="4097143"/>
            <a:ext cx="1614617" cy="296563"/>
          </a:xfrm>
          <a:prstGeom prst="rect">
            <a:avLst/>
          </a:prstGeom>
          <a:solidFill>
            <a:srgbClr val="7AC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590031" y="4114619"/>
            <a:ext cx="13195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Clock-in Allowed</a:t>
            </a:r>
            <a:endParaRPr lang="en-US" sz="1100" b="1" dirty="0">
              <a:solidFill>
                <a:schemeClr val="bg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6183194" y="2825578"/>
            <a:ext cx="1807509" cy="1915298"/>
          </a:xfrm>
          <a:prstGeom prst="straightConnector1">
            <a:avLst/>
          </a:prstGeom>
          <a:ln w="127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053"/>
          <a:stretch/>
        </p:blipFill>
        <p:spPr>
          <a:xfrm>
            <a:off x="5058729" y="2353660"/>
            <a:ext cx="2074647" cy="378353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454946" y="2474290"/>
            <a:ext cx="1614617" cy="2965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465401" y="2491766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Clock-in Not Allowed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0999" y="1320111"/>
            <a:ext cx="11464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rgbClr val="45494C"/>
                </a:solidFill>
                <a:cs typeface="Segoe UI Light" panose="020B0502040204020203" pitchFamily="34" charset="0"/>
                <a:sym typeface="Myriad Pro Light" pitchFamily="34" charset="0"/>
              </a:rPr>
              <a:t>Creates a geographic boundaries to restrict mobile application punches.</a:t>
            </a:r>
            <a:endParaRPr lang="zh-CN" altLang="en-US" sz="2000" dirty="0">
              <a:solidFill>
                <a:srgbClr val="45494C"/>
              </a:solidFill>
              <a:cs typeface="Segoe UI Light" panose="020B0502040204020203" pitchFamily="34" charset="0"/>
              <a:sym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853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3414073" y="576577"/>
            <a:ext cx="53639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45494C"/>
                </a:solidFill>
                <a:latin typeface="+mj-lt"/>
              </a:rPr>
              <a:t>DATABASE MIGRATION</a:t>
            </a:r>
            <a:endParaRPr lang="en-US" sz="3200" dirty="0">
              <a:solidFill>
                <a:srgbClr val="45494C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332691" y="241728"/>
            <a:ext cx="609600" cy="265672"/>
          </a:xfrm>
          <a:prstGeom prst="roundRect">
            <a:avLst/>
          </a:prstGeom>
          <a:noFill/>
          <a:ln w="19050">
            <a:solidFill>
              <a:srgbClr val="7AC1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353105" y="232375"/>
            <a:ext cx="5339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7AC143"/>
                </a:solidFill>
                <a:latin typeface="+mj-lt"/>
              </a:rPr>
              <a:t>NEW</a:t>
            </a:r>
            <a:endParaRPr lang="en-US" sz="1400" i="1" dirty="0">
              <a:solidFill>
                <a:srgbClr val="7AC143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0999" y="1320111"/>
            <a:ext cx="11464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rgbClr val="45494C"/>
                </a:solidFill>
                <a:cs typeface="Segoe UI Light" panose="020B0502040204020203" pitchFamily="34" charset="0"/>
                <a:sym typeface="Myriad Pro Light" pitchFamily="34" charset="0"/>
              </a:rPr>
              <a:t>Allows the user to upgrade the software easily by inbuilt operation.</a:t>
            </a:r>
            <a:endParaRPr lang="zh-CN" altLang="en-US" sz="2000" dirty="0">
              <a:solidFill>
                <a:srgbClr val="45494C"/>
              </a:solidFill>
              <a:cs typeface="Segoe UI Light" panose="020B0502040204020203" pitchFamily="34" charset="0"/>
              <a:sym typeface="Myriad Pro Ligh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25" y="2500180"/>
            <a:ext cx="3343589" cy="273084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523861" y="2215978"/>
            <a:ext cx="4829244" cy="3583460"/>
            <a:chOff x="7002162" y="1816672"/>
            <a:chExt cx="4246095" cy="315074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02162" y="1816672"/>
              <a:ext cx="4246095" cy="315074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9006" y="1993554"/>
              <a:ext cx="3591916" cy="2018273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721146" y="5288685"/>
            <a:ext cx="11673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Migrate from:</a:t>
            </a:r>
            <a:endParaRPr lang="en-US" sz="1200" b="1" dirty="0"/>
          </a:p>
        </p:txBody>
      </p:sp>
      <p:sp>
        <p:nvSpPr>
          <p:cNvPr id="14" name="Oval 13"/>
          <p:cNvSpPr/>
          <p:nvPr/>
        </p:nvSpPr>
        <p:spPr>
          <a:xfrm>
            <a:off x="2037711" y="5372866"/>
            <a:ext cx="108635" cy="108635"/>
          </a:xfrm>
          <a:prstGeom prst="ellipse">
            <a:avLst/>
          </a:prstGeom>
          <a:solidFill>
            <a:srgbClr val="7AC144"/>
          </a:solidFill>
          <a:ln>
            <a:solidFill>
              <a:srgbClr val="7AC1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114556" y="5290227"/>
            <a:ext cx="9980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7AC144"/>
                </a:solidFill>
              </a:rPr>
              <a:t>BioTime 7.0</a:t>
            </a:r>
            <a:endParaRPr lang="en-US" sz="1200" dirty="0">
              <a:solidFill>
                <a:srgbClr val="7AC144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7933188" y="3472249"/>
            <a:ext cx="2010032" cy="535459"/>
            <a:chOff x="7933188" y="4837406"/>
            <a:chExt cx="2010032" cy="535459"/>
          </a:xfrm>
        </p:grpSpPr>
        <p:sp>
          <p:nvSpPr>
            <p:cNvPr id="15" name="Rectangle 14"/>
            <p:cNvSpPr/>
            <p:nvPr/>
          </p:nvSpPr>
          <p:spPr>
            <a:xfrm>
              <a:off x="7933188" y="4837406"/>
              <a:ext cx="2010032" cy="535459"/>
            </a:xfrm>
            <a:prstGeom prst="rect">
              <a:avLst/>
            </a:prstGeom>
            <a:solidFill>
              <a:srgbClr val="7AC144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985442" y="4874302"/>
              <a:ext cx="19055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/>
                <a:t>BioTime 8.5</a:t>
              </a:r>
              <a:endParaRPr lang="en-US" sz="2400" b="1" dirty="0"/>
            </a:p>
          </p:txBody>
        </p:sp>
      </p:grpSp>
      <p:sp>
        <p:nvSpPr>
          <p:cNvPr id="21" name="Right Arrow 20"/>
          <p:cNvSpPr/>
          <p:nvPr/>
        </p:nvSpPr>
        <p:spPr>
          <a:xfrm>
            <a:off x="5148268" y="2875925"/>
            <a:ext cx="793102" cy="633220"/>
          </a:xfrm>
          <a:prstGeom prst="rightArrow">
            <a:avLst/>
          </a:prstGeom>
          <a:solidFill>
            <a:srgbClr val="7AC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5148268" y="3684240"/>
            <a:ext cx="793102" cy="633220"/>
          </a:xfrm>
          <a:prstGeom prst="rightArrow">
            <a:avLst/>
          </a:prstGeom>
          <a:solidFill>
            <a:srgbClr val="7AC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075664" y="2563731"/>
            <a:ext cx="8146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rgbClr val="7AC144"/>
                </a:solidFill>
              </a:rPr>
              <a:t>Migration</a:t>
            </a:r>
            <a:endParaRPr lang="en-US" sz="1200" i="1" dirty="0">
              <a:solidFill>
                <a:srgbClr val="7AC1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7331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84286" y="1036742"/>
            <a:ext cx="8784077" cy="4516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300"/>
              </a:lnSpc>
            </a:pPr>
            <a:r>
              <a:rPr lang="en-US" sz="1600" b="1" dirty="0">
                <a:solidFill>
                  <a:srgbClr val="7AC144"/>
                </a:solidFill>
              </a:rPr>
              <a:t>BioTime 8.5 </a:t>
            </a:r>
            <a:r>
              <a:rPr lang="en-US" sz="1600" dirty="0">
                <a:solidFill>
                  <a:srgbClr val="45494C"/>
                </a:solidFill>
              </a:rPr>
              <a:t>is a powerful time attendance software that provides a stable </a:t>
            </a:r>
            <a:r>
              <a:rPr lang="en-US" sz="1600" dirty="0" smtClean="0">
                <a:solidFill>
                  <a:srgbClr val="45494C"/>
                </a:solidFill>
              </a:rPr>
              <a:t>communication of </a:t>
            </a:r>
            <a:r>
              <a:rPr lang="en-US" sz="1600" dirty="0">
                <a:solidFill>
                  <a:srgbClr val="45494C"/>
                </a:solidFill>
              </a:rPr>
              <a:t>up to thousands of time and attendance devices which can be remotely </a:t>
            </a:r>
            <a:r>
              <a:rPr lang="en-US" sz="1600" dirty="0" smtClean="0">
                <a:solidFill>
                  <a:srgbClr val="45494C"/>
                </a:solidFill>
              </a:rPr>
              <a:t>managed anywhere </a:t>
            </a:r>
            <a:r>
              <a:rPr lang="en-US" sz="1600" dirty="0">
                <a:solidFill>
                  <a:srgbClr val="45494C"/>
                </a:solidFill>
              </a:rPr>
              <a:t>by accessing the software using a web browser.</a:t>
            </a:r>
          </a:p>
          <a:p>
            <a:pPr algn="just">
              <a:lnSpc>
                <a:spcPts val="2300"/>
              </a:lnSpc>
            </a:pPr>
            <a:endParaRPr lang="en-US" sz="1600" dirty="0" smtClean="0">
              <a:solidFill>
                <a:srgbClr val="45494C"/>
              </a:solidFill>
            </a:endParaRPr>
          </a:p>
          <a:p>
            <a:pPr algn="just">
              <a:lnSpc>
                <a:spcPts val="2300"/>
              </a:lnSpc>
            </a:pPr>
            <a:r>
              <a:rPr lang="en-US" sz="1600" dirty="0" smtClean="0">
                <a:solidFill>
                  <a:srgbClr val="45494C"/>
                </a:solidFill>
              </a:rPr>
              <a:t>The </a:t>
            </a:r>
            <a:r>
              <a:rPr lang="en-US" sz="1600" dirty="0">
                <a:solidFill>
                  <a:srgbClr val="45494C"/>
                </a:solidFill>
              </a:rPr>
              <a:t>latest version is equipped with new competitive functions such as roster </a:t>
            </a:r>
            <a:r>
              <a:rPr lang="en-US" sz="1600" dirty="0" smtClean="0">
                <a:solidFill>
                  <a:srgbClr val="45494C"/>
                </a:solidFill>
              </a:rPr>
              <a:t>and overtime </a:t>
            </a:r>
            <a:r>
              <a:rPr lang="en-US" sz="1600" dirty="0">
                <a:solidFill>
                  <a:srgbClr val="45494C"/>
                </a:solidFill>
              </a:rPr>
              <a:t>management which </a:t>
            </a:r>
            <a:r>
              <a:rPr lang="en-US" sz="1600" dirty="0" smtClean="0">
                <a:solidFill>
                  <a:srgbClr val="45494C"/>
                </a:solidFill>
              </a:rPr>
              <a:t>simplifies </a:t>
            </a:r>
            <a:r>
              <a:rPr lang="en-US" sz="1600" dirty="0">
                <a:solidFill>
                  <a:srgbClr val="45494C"/>
                </a:solidFill>
              </a:rPr>
              <a:t>the entire scheduling process of </a:t>
            </a:r>
            <a:r>
              <a:rPr lang="en-US" sz="1600" dirty="0" smtClean="0">
                <a:solidFill>
                  <a:srgbClr val="45494C"/>
                </a:solidFill>
              </a:rPr>
              <a:t>employees, built-in </a:t>
            </a:r>
            <a:r>
              <a:rPr lang="en-US" sz="1600" dirty="0">
                <a:solidFill>
                  <a:srgbClr val="45494C"/>
                </a:solidFill>
              </a:rPr>
              <a:t>API to connect on client’s 3rd-party software, database migration, bio photo, </a:t>
            </a:r>
            <a:r>
              <a:rPr lang="en-US" sz="1600" dirty="0" smtClean="0">
                <a:solidFill>
                  <a:srgbClr val="45494C"/>
                </a:solidFill>
              </a:rPr>
              <a:t>and </a:t>
            </a:r>
            <a:r>
              <a:rPr lang="en-US" sz="1600" dirty="0" err="1" smtClean="0">
                <a:solidFill>
                  <a:srgbClr val="45494C"/>
                </a:solidFill>
              </a:rPr>
              <a:t>geofencing</a:t>
            </a:r>
            <a:r>
              <a:rPr lang="en-US" sz="1600" dirty="0" smtClean="0">
                <a:solidFill>
                  <a:srgbClr val="45494C"/>
                </a:solidFill>
              </a:rPr>
              <a:t> </a:t>
            </a:r>
            <a:r>
              <a:rPr lang="en-US" sz="1600" dirty="0">
                <a:solidFill>
                  <a:srgbClr val="45494C"/>
                </a:solidFill>
              </a:rPr>
              <a:t>mobile punches</a:t>
            </a:r>
            <a:r>
              <a:rPr lang="en-US" sz="1600" dirty="0" smtClean="0">
                <a:solidFill>
                  <a:srgbClr val="45494C"/>
                </a:solidFill>
              </a:rPr>
              <a:t>.</a:t>
            </a:r>
          </a:p>
          <a:p>
            <a:pPr algn="just">
              <a:lnSpc>
                <a:spcPts val="2300"/>
              </a:lnSpc>
            </a:pPr>
            <a:endParaRPr lang="en-US" sz="1600" dirty="0">
              <a:solidFill>
                <a:srgbClr val="45494C"/>
              </a:solidFill>
            </a:endParaRPr>
          </a:p>
          <a:p>
            <a:pPr algn="just">
              <a:lnSpc>
                <a:spcPts val="2300"/>
              </a:lnSpc>
            </a:pPr>
            <a:r>
              <a:rPr lang="en-US" sz="1600" dirty="0">
                <a:solidFill>
                  <a:srgbClr val="45494C"/>
                </a:solidFill>
              </a:rPr>
              <a:t>BioTime 8.5 also features a new dashboard where users can easily monitor all </a:t>
            </a:r>
            <a:r>
              <a:rPr lang="en-US" sz="1600" dirty="0" smtClean="0">
                <a:solidFill>
                  <a:srgbClr val="45494C"/>
                </a:solidFill>
              </a:rPr>
              <a:t>attendance summary</a:t>
            </a:r>
            <a:r>
              <a:rPr lang="en-US" sz="1600" dirty="0">
                <a:solidFill>
                  <a:srgbClr val="45494C"/>
                </a:solidFill>
              </a:rPr>
              <a:t>, device’s status, request approvals that are approved, rejected, and pending, </a:t>
            </a:r>
            <a:r>
              <a:rPr lang="en-US" sz="1600" dirty="0" smtClean="0">
                <a:solidFill>
                  <a:srgbClr val="45494C"/>
                </a:solidFill>
              </a:rPr>
              <a:t>and real-time </a:t>
            </a:r>
            <a:r>
              <a:rPr lang="en-US" sz="1600" dirty="0">
                <a:solidFill>
                  <a:srgbClr val="45494C"/>
                </a:solidFill>
              </a:rPr>
              <a:t>punches</a:t>
            </a:r>
            <a:r>
              <a:rPr lang="en-US" sz="1600" dirty="0" smtClean="0">
                <a:solidFill>
                  <a:srgbClr val="45494C"/>
                </a:solidFill>
              </a:rPr>
              <a:t>.</a:t>
            </a:r>
          </a:p>
          <a:p>
            <a:pPr algn="just">
              <a:lnSpc>
                <a:spcPts val="2300"/>
              </a:lnSpc>
            </a:pPr>
            <a:endParaRPr lang="en-US" sz="1600" dirty="0">
              <a:solidFill>
                <a:srgbClr val="45494C"/>
              </a:solidFill>
            </a:endParaRPr>
          </a:p>
          <a:p>
            <a:pPr algn="just">
              <a:lnSpc>
                <a:spcPts val="2300"/>
              </a:lnSpc>
            </a:pPr>
            <a:r>
              <a:rPr lang="en-US" sz="1600" dirty="0" smtClean="0">
                <a:solidFill>
                  <a:srgbClr val="45494C"/>
                </a:solidFill>
              </a:rPr>
              <a:t>BioTime 8.5 </a:t>
            </a:r>
            <a:r>
              <a:rPr lang="en-US" sz="1600" dirty="0">
                <a:solidFill>
                  <a:srgbClr val="45494C"/>
                </a:solidFill>
              </a:rPr>
              <a:t>gives the user full access and control in managing timetable, shift schedule, </a:t>
            </a:r>
            <a:r>
              <a:rPr lang="en-US" sz="1600" dirty="0" smtClean="0">
                <a:solidFill>
                  <a:srgbClr val="45494C"/>
                </a:solidFill>
              </a:rPr>
              <a:t>generating attendance </a:t>
            </a:r>
            <a:r>
              <a:rPr lang="en-US" sz="1600" dirty="0">
                <a:solidFill>
                  <a:srgbClr val="45494C"/>
                </a:solidFill>
              </a:rPr>
              <a:t>reports, and more.</a:t>
            </a:r>
            <a:endParaRPr lang="en-US" sz="1600" dirty="0">
              <a:solidFill>
                <a:srgbClr val="45494C"/>
              </a:solidFill>
              <a:cs typeface="Arial" panose="020B0604020202020204" pitchFamily="34" charset="0"/>
            </a:endParaRPr>
          </a:p>
        </p:txBody>
      </p:sp>
      <p:cxnSp>
        <p:nvCxnSpPr>
          <p:cNvPr id="6" name="Elbow Connector 5"/>
          <p:cNvCxnSpPr/>
          <p:nvPr/>
        </p:nvCxnSpPr>
        <p:spPr>
          <a:xfrm rot="5400000" flipH="1" flipV="1">
            <a:off x="-2378413" y="3098260"/>
            <a:ext cx="6858000" cy="661481"/>
          </a:xfrm>
          <a:prstGeom prst="bentConnector3">
            <a:avLst>
              <a:gd name="adj1" fmla="val 36808"/>
            </a:avLst>
          </a:prstGeom>
          <a:ln w="28575">
            <a:solidFill>
              <a:srgbClr val="7AC14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6200000">
            <a:off x="269178" y="5455034"/>
            <a:ext cx="1407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74B4F"/>
                </a:solidFill>
              </a:rPr>
              <a:t>BioTime </a:t>
            </a:r>
            <a:r>
              <a:rPr lang="en-US" b="1" dirty="0" smtClean="0">
                <a:solidFill>
                  <a:srgbClr val="474B4F"/>
                </a:solidFill>
              </a:rPr>
              <a:t>7.0</a:t>
            </a:r>
            <a:endParaRPr lang="en-US" b="1" dirty="0">
              <a:solidFill>
                <a:srgbClr val="474B4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809315" y="1897554"/>
            <a:ext cx="15441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7AC143"/>
                </a:solidFill>
              </a:rPr>
              <a:t>BioTime </a:t>
            </a:r>
            <a:r>
              <a:rPr lang="en-US" sz="2000" b="1" dirty="0" smtClean="0">
                <a:solidFill>
                  <a:srgbClr val="7AC143"/>
                </a:solidFill>
              </a:rPr>
              <a:t>8.5</a:t>
            </a:r>
            <a:endParaRPr lang="en-US" sz="2000" b="1" dirty="0">
              <a:solidFill>
                <a:srgbClr val="7AC1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9895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1043945" y="576577"/>
            <a:ext cx="101042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45494C"/>
                </a:solidFill>
                <a:latin typeface="+mj-lt"/>
              </a:rPr>
              <a:t>ATTENDANCE CALCULATION AND REPORTS</a:t>
            </a:r>
            <a:endParaRPr lang="en-US" sz="3200" dirty="0">
              <a:solidFill>
                <a:srgbClr val="45494C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45056"/>
          <a:stretch/>
        </p:blipFill>
        <p:spPr>
          <a:xfrm>
            <a:off x="6581775" y="1420204"/>
            <a:ext cx="4929921" cy="23612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094" y="1420204"/>
            <a:ext cx="1312852" cy="40757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r="57139"/>
          <a:stretch/>
        </p:blipFill>
        <p:spPr>
          <a:xfrm>
            <a:off x="2353679" y="1420204"/>
            <a:ext cx="3845721" cy="236122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353679" y="4343935"/>
            <a:ext cx="9158017" cy="1151990"/>
          </a:xfrm>
          <a:prstGeom prst="rect">
            <a:avLst/>
          </a:prstGeom>
          <a:solidFill>
            <a:srgbClr val="7AC14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505319" y="4504431"/>
            <a:ext cx="8854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rgbClr val="474B4F"/>
                </a:solidFill>
                <a:cs typeface="Segoe UI Light" panose="020B0502040204020203" pitchFamily="34" charset="0"/>
                <a:sym typeface="Myriad Pro Light" pitchFamily="34" charset="0"/>
              </a:rPr>
              <a:t>Generates up to </a:t>
            </a:r>
            <a:r>
              <a:rPr lang="en-US" altLang="zh-CN" sz="2800" b="1" dirty="0" smtClean="0">
                <a:solidFill>
                  <a:srgbClr val="474B4F"/>
                </a:solidFill>
                <a:cs typeface="Segoe UI Light" panose="020B0502040204020203" pitchFamily="34" charset="0"/>
                <a:sym typeface="Myriad Pro Light" pitchFamily="34" charset="0"/>
              </a:rPr>
              <a:t>15</a:t>
            </a:r>
            <a:r>
              <a:rPr lang="en-US" altLang="zh-CN" sz="2000" dirty="0" smtClean="0">
                <a:solidFill>
                  <a:srgbClr val="474B4F"/>
                </a:solidFill>
                <a:cs typeface="Segoe UI Light" panose="020B0502040204020203" pitchFamily="34" charset="0"/>
                <a:sym typeface="Myriad Pro Light" pitchFamily="34" charset="0"/>
              </a:rPr>
              <a:t> types of attendance reports that can be exported in CSV, PDF, or XLS format.</a:t>
            </a:r>
            <a:endParaRPr lang="zh-CN" altLang="en-US" sz="2000" dirty="0">
              <a:solidFill>
                <a:srgbClr val="474B4F"/>
              </a:solidFill>
              <a:cs typeface="Segoe UI Light" panose="020B0502040204020203" pitchFamily="34" charset="0"/>
              <a:sym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8285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3980554" y="576577"/>
            <a:ext cx="4231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45494C"/>
                </a:solidFill>
                <a:latin typeface="+mj-lt"/>
              </a:rPr>
              <a:t>NEW DASHBOARD</a:t>
            </a:r>
            <a:endParaRPr lang="en-US" sz="3200" dirty="0">
              <a:solidFill>
                <a:srgbClr val="45494C"/>
              </a:solidFill>
              <a:latin typeface="+mj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779849" y="1693463"/>
            <a:ext cx="6632303" cy="4921390"/>
            <a:chOff x="7002162" y="1816672"/>
            <a:chExt cx="4246095" cy="315074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02162" y="1816672"/>
              <a:ext cx="4246095" cy="315074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9006" y="1976685"/>
              <a:ext cx="3591916" cy="2035142"/>
            </a:xfrm>
            <a:prstGeom prst="rect">
              <a:avLst/>
            </a:prstGeom>
          </p:spPr>
        </p:pic>
      </p:grpSp>
      <p:cxnSp>
        <p:nvCxnSpPr>
          <p:cNvPr id="6" name="Straight Arrow Connector 5"/>
          <p:cNvCxnSpPr/>
          <p:nvPr/>
        </p:nvCxnSpPr>
        <p:spPr>
          <a:xfrm>
            <a:off x="8061649" y="2509935"/>
            <a:ext cx="3809075" cy="0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21560" y="3871288"/>
            <a:ext cx="24304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7AC144"/>
                </a:solidFill>
              </a:rPr>
              <a:t>Attendance Exception</a:t>
            </a:r>
          </a:p>
          <a:p>
            <a:r>
              <a:rPr lang="en-US" sz="1000" dirty="0" smtClean="0"/>
              <a:t>Shows a graph of the previous statistics</a:t>
            </a:r>
          </a:p>
          <a:p>
            <a:r>
              <a:rPr lang="en-US" sz="1000" dirty="0" smtClean="0"/>
              <a:t>of early leave, late, and absence.</a:t>
            </a:r>
            <a:endParaRPr lang="en-US" sz="10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95416" y="4496766"/>
            <a:ext cx="3372472" cy="0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239200" y="1726550"/>
            <a:ext cx="248023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rgbClr val="7AC144"/>
                </a:solidFill>
              </a:rPr>
              <a:t>Summary</a:t>
            </a:r>
          </a:p>
          <a:p>
            <a:pPr algn="r"/>
            <a:r>
              <a:rPr lang="en-US" sz="1000" dirty="0" smtClean="0"/>
              <a:t>Shows a summary of attendance, device</a:t>
            </a:r>
          </a:p>
          <a:p>
            <a:pPr algn="r"/>
            <a:r>
              <a:rPr lang="en-US" sz="1000" dirty="0" smtClean="0"/>
              <a:t>status, schedule, and approvals in the</a:t>
            </a:r>
          </a:p>
          <a:p>
            <a:pPr algn="r"/>
            <a:r>
              <a:rPr lang="en-US" sz="1000" dirty="0" smtClean="0"/>
              <a:t>current day.</a:t>
            </a:r>
            <a:endParaRPr lang="en-US" sz="10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8382925" y="4522993"/>
            <a:ext cx="3034718" cy="0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317707" y="3714624"/>
            <a:ext cx="197688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rgbClr val="7AC144"/>
                </a:solidFill>
              </a:rPr>
              <a:t>Real-Time Monitoring</a:t>
            </a:r>
          </a:p>
          <a:p>
            <a:pPr algn="r"/>
            <a:r>
              <a:rPr lang="en-US" sz="1000" dirty="0" smtClean="0"/>
              <a:t>Shows the real-time attendance</a:t>
            </a:r>
          </a:p>
          <a:p>
            <a:pPr algn="r"/>
            <a:r>
              <a:rPr lang="en-US" sz="1000" dirty="0" smtClean="0"/>
              <a:t>logs whenever an employee</a:t>
            </a:r>
          </a:p>
          <a:p>
            <a:pPr algn="r"/>
            <a:r>
              <a:rPr lang="en-US" sz="1000" dirty="0" smtClean="0"/>
              <a:t>punches in or punches out.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973984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079045" y="576577"/>
            <a:ext cx="4034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45494C"/>
                </a:solidFill>
                <a:latin typeface="+mj-lt"/>
              </a:rPr>
              <a:t>SPECIFICATIONS</a:t>
            </a:r>
            <a:endParaRPr lang="en-US" sz="3200" dirty="0">
              <a:solidFill>
                <a:srgbClr val="45494C"/>
              </a:solidFill>
              <a:latin typeface="+mj-lt"/>
            </a:endParaRPr>
          </a:p>
        </p:txBody>
      </p:sp>
      <p:graphicFrame>
        <p:nvGraphicFramePr>
          <p:cNvPr id="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875906"/>
              </p:ext>
            </p:extLst>
          </p:nvPr>
        </p:nvGraphicFramePr>
        <p:xfrm>
          <a:off x="385894" y="1253471"/>
          <a:ext cx="11442583" cy="256032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752432"/>
                <a:gridCol w="8690151"/>
              </a:tblGrid>
              <a:tr h="365760">
                <a:tc gridSpan="2">
                  <a:txBody>
                    <a:bodyPr/>
                    <a:lstStyle/>
                    <a:p>
                      <a:pPr marL="0" marR="0" lvl="0" indent="0" algn="ctr" defTabSz="1219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AC143"/>
                          </a:solidFill>
                          <a:effectLst/>
                          <a:latin typeface="+mj-lt"/>
                          <a:sym typeface="Calibri" pitchFamily="34" charset="0"/>
                        </a:rPr>
                        <a:t>SOFTWARE SPECIFICATIONS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AC143"/>
                        </a:solidFill>
                        <a:effectLst/>
                        <a:latin typeface="+mj-lt"/>
                        <a:ea typeface="SimSun" pitchFamily="2" charset="-122"/>
                        <a:cs typeface="Segoe UI Light" panose="020B0502040204020203" pitchFamily="34" charset="0"/>
                        <a:sym typeface="Calibri" pitchFamily="34" charset="0"/>
                      </a:endParaRPr>
                    </a:p>
                  </a:txBody>
                  <a:tcPr marL="91439" marR="91439" marT="44652" marB="44652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1219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74B4F"/>
                        </a:solidFill>
                        <a:effectLst/>
                        <a:latin typeface="+mn-lt"/>
                        <a:ea typeface="SimSun" pitchFamily="2" charset="-122"/>
                        <a:cs typeface="Segoe UI Light" panose="020B0502040204020203" pitchFamily="34" charset="0"/>
                        <a:sym typeface="Calibri" pitchFamily="34" charset="0"/>
                      </a:endParaRPr>
                    </a:p>
                  </a:txBody>
                  <a:tcPr marL="91439" marR="91439" marT="44652" marB="44652" anchor="ctr" horzOverflow="overflow"/>
                </a:tc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1219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imSun" pitchFamily="2" charset="-122"/>
                        </a:rPr>
                        <a:t>Templates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AC143"/>
                        </a:solidFill>
                        <a:effectLst/>
                        <a:latin typeface="+mn-lt"/>
                        <a:ea typeface="SimSun" pitchFamily="2" charset="-122"/>
                        <a:cs typeface="Segoe UI Light" panose="020B0502040204020203" pitchFamily="34" charset="0"/>
                        <a:sym typeface="Calibri" pitchFamily="34" charset="0"/>
                      </a:endParaRPr>
                    </a:p>
                  </a:txBody>
                  <a:tcPr marL="91439" marR="91439" marT="44652" marB="4465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219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imSun" pitchFamily="2" charset="-122"/>
                        </a:rPr>
                        <a:t>Fingerprint / Face / Palm / RFID / Password</a:t>
                      </a: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74B4F"/>
                        </a:solidFill>
                        <a:effectLst/>
                        <a:latin typeface="+mn-lt"/>
                        <a:ea typeface="SimSun" pitchFamily="2" charset="-122"/>
                        <a:cs typeface="Segoe UI Light" panose="020B0502040204020203" pitchFamily="34" charset="0"/>
                        <a:sym typeface="Calibri" pitchFamily="34" charset="0"/>
                      </a:endParaRPr>
                    </a:p>
                  </a:txBody>
                  <a:tcPr marL="91439" marR="91439" marT="44652" marB="44652" anchor="ctr" horzOverflow="overflow"/>
                </a:tc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1219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IN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Calibri" pitchFamily="34" charset="0"/>
                        </a:rPr>
                        <a:t>System Architecture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AC143"/>
                        </a:solidFill>
                        <a:effectLst/>
                        <a:latin typeface="+mn-lt"/>
                        <a:ea typeface="SimSun" pitchFamily="2" charset="-122"/>
                        <a:cs typeface="Segoe UI Light" panose="020B0502040204020203" pitchFamily="34" charset="0"/>
                        <a:sym typeface="Calibri" pitchFamily="34" charset="0"/>
                      </a:endParaRPr>
                    </a:p>
                  </a:txBody>
                  <a:tcPr marL="91439" marR="91439" marT="44652" marB="4465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Calibri" pitchFamily="34" charset="0"/>
                        </a:rPr>
                        <a:t>Server/Browser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74B4F"/>
                        </a:solidFill>
                        <a:effectLst/>
                        <a:latin typeface="+mn-lt"/>
                        <a:ea typeface="SimSun" pitchFamily="2" charset="-122"/>
                        <a:cs typeface="Segoe UI Light" panose="020B0502040204020203" pitchFamily="34" charset="0"/>
                      </a:endParaRPr>
                    </a:p>
                  </a:txBody>
                  <a:tcPr marL="91439" marR="91439" marT="44652" marB="44652" anchor="ctr" horzOverflow="overflow"/>
                </a:tc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1219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Calibri" pitchFamily="34" charset="0"/>
                        </a:rPr>
                        <a:t>Device Capacity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AC143"/>
                        </a:solidFill>
                        <a:effectLst/>
                        <a:latin typeface="+mn-lt"/>
                        <a:ea typeface="SimSun" pitchFamily="2" charset="-122"/>
                        <a:cs typeface="Segoe UI Light" panose="020B0502040204020203" pitchFamily="34" charset="0"/>
                        <a:sym typeface="Calibri" pitchFamily="34" charset="0"/>
                      </a:endParaRPr>
                    </a:p>
                  </a:txBody>
                  <a:tcPr marL="91439" marR="91439" marT="44652" marB="4465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219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imSun" pitchFamily="2" charset="-122"/>
                        </a:rPr>
                        <a:t>500 in a single server</a:t>
                      </a: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74B4F"/>
                        </a:solidFill>
                        <a:effectLst/>
                        <a:latin typeface="+mn-lt"/>
                        <a:ea typeface="SimSun" pitchFamily="2" charset="-122"/>
                        <a:cs typeface="Segoe UI Light" panose="020B0502040204020203" pitchFamily="34" charset="0"/>
                        <a:sym typeface="Calibri" pitchFamily="34" charset="0"/>
                      </a:endParaRPr>
                    </a:p>
                  </a:txBody>
                  <a:tcPr marL="91439" marR="91439" marT="44652" marB="44652" anchor="ctr" horzOverflow="overflow"/>
                </a:tc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1219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imSun" pitchFamily="2" charset="-122"/>
                        </a:rPr>
                        <a:t>Database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AC143"/>
                        </a:solidFill>
                        <a:effectLst/>
                        <a:latin typeface="+mn-lt"/>
                        <a:ea typeface="SimSun" pitchFamily="2" charset="-122"/>
                        <a:cs typeface="Segoe UI Light" panose="020B0502040204020203" pitchFamily="34" charset="0"/>
                        <a:sym typeface="Calibri" pitchFamily="34" charset="0"/>
                      </a:endParaRPr>
                    </a:p>
                  </a:txBody>
                  <a:tcPr marL="91439" marR="91439" marT="44652" marB="4465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219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imSun" pitchFamily="2" charset="-122"/>
                        </a:rPr>
                        <a:t>PostgreSQL (Default) / MySQL5.0.54 / MS SQL Server 2005/2008/2012/2014 / Oracle 10g/11g/12c</a:t>
                      </a: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74B4F"/>
                        </a:solidFill>
                        <a:effectLst/>
                        <a:latin typeface="+mn-lt"/>
                        <a:ea typeface="SimSun" pitchFamily="2" charset="-122"/>
                        <a:cs typeface="Segoe UI Light" panose="020B0502040204020203" pitchFamily="34" charset="0"/>
                        <a:sym typeface="Calibri" pitchFamily="34" charset="0"/>
                      </a:endParaRPr>
                    </a:p>
                  </a:txBody>
                  <a:tcPr marL="91439" marR="91439" marT="44652" marB="44652" anchor="ctr" horzOverflow="overflow"/>
                </a:tc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1219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imSun" pitchFamily="2" charset="-122"/>
                        </a:rPr>
                        <a:t>Operating System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AC143"/>
                        </a:solidFill>
                        <a:effectLst/>
                        <a:latin typeface="+mn-lt"/>
                        <a:ea typeface="SimSun" pitchFamily="2" charset="-122"/>
                        <a:cs typeface="Segoe UI Light" panose="020B0502040204020203" pitchFamily="34" charset="0"/>
                        <a:sym typeface="Calibri" pitchFamily="34" charset="0"/>
                      </a:endParaRPr>
                    </a:p>
                  </a:txBody>
                  <a:tcPr marL="91439" marR="91439" marT="44652" marB="4465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219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imSun" pitchFamily="2" charset="-122"/>
                        </a:rPr>
                        <a:t>Windows 8/8.1/10 / Windows Server 2003/2008/2012</a:t>
                      </a: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74B4F"/>
                        </a:solidFill>
                        <a:effectLst/>
                        <a:latin typeface="+mn-lt"/>
                        <a:ea typeface="SimSun" pitchFamily="2" charset="-122"/>
                        <a:cs typeface="Segoe UI Light" panose="020B0502040204020203" pitchFamily="34" charset="0"/>
                        <a:sym typeface="Calibri" pitchFamily="34" charset="0"/>
                      </a:endParaRPr>
                    </a:p>
                  </a:txBody>
                  <a:tcPr marL="91439" marR="91439" marT="44652" marB="44652" anchor="ctr" horzOverflow="overflow"/>
                </a:tc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1219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Calibri" pitchFamily="34" charset="0"/>
                        </a:rPr>
                        <a:t>Monitor Resolution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AC143"/>
                        </a:solidFill>
                        <a:effectLst/>
                        <a:latin typeface="+mn-lt"/>
                        <a:ea typeface="SimSun" pitchFamily="2" charset="-122"/>
                        <a:cs typeface="Segoe UI Light" panose="020B0502040204020203" pitchFamily="34" charset="0"/>
                        <a:sym typeface="Calibri" pitchFamily="34" charset="0"/>
                      </a:endParaRPr>
                    </a:p>
                  </a:txBody>
                  <a:tcPr marL="91439" marR="91439" marT="44652" marB="4465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219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en-US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sym typeface="SimSun" pitchFamily="2" charset="-122"/>
                        </a:rPr>
                        <a:t>1024*768 or above</a:t>
                      </a: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74B4F"/>
                        </a:solidFill>
                        <a:effectLst/>
                        <a:latin typeface="+mn-lt"/>
                        <a:ea typeface="SimSun" pitchFamily="2" charset="-122"/>
                        <a:cs typeface="Segoe UI Light" panose="020B0502040204020203" pitchFamily="34" charset="0"/>
                        <a:sym typeface="Calibri" pitchFamily="34" charset="0"/>
                      </a:endParaRPr>
                    </a:p>
                  </a:txBody>
                  <a:tcPr marL="91439" marR="91439" marT="44652" marB="44652" anchor="ctr" horzOverflow="overflow"/>
                </a:tc>
              </a:tr>
            </a:tbl>
          </a:graphicData>
        </a:graphic>
      </p:graphicFrame>
      <p:graphicFrame>
        <p:nvGraphicFramePr>
          <p:cNvPr id="4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910782"/>
              </p:ext>
            </p:extLst>
          </p:nvPr>
        </p:nvGraphicFramePr>
        <p:xfrm>
          <a:off x="385893" y="3986393"/>
          <a:ext cx="11442583" cy="18288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752432"/>
                <a:gridCol w="2896717"/>
                <a:gridCol w="2896717"/>
                <a:gridCol w="2896717"/>
              </a:tblGrid>
              <a:tr h="365760">
                <a:tc gridSpan="4">
                  <a:txBody>
                    <a:bodyPr/>
                    <a:lstStyle/>
                    <a:p>
                      <a:pPr marL="0" marR="0" lvl="0" indent="0" algn="ctr" defTabSz="1219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AC143"/>
                          </a:solidFill>
                          <a:effectLst/>
                          <a:latin typeface="+mj-lt"/>
                          <a:sym typeface="Calibri" pitchFamily="34" charset="0"/>
                        </a:rPr>
                        <a:t>HARDWARE REQUIREMENTS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AC143"/>
                        </a:solidFill>
                        <a:effectLst/>
                        <a:latin typeface="+mj-lt"/>
                        <a:ea typeface="SimSun" pitchFamily="2" charset="-122"/>
                        <a:cs typeface="Segoe UI Light" panose="020B0502040204020203" pitchFamily="34" charset="0"/>
                        <a:sym typeface="Calibri" pitchFamily="34" charset="0"/>
                      </a:endParaRPr>
                    </a:p>
                  </a:txBody>
                  <a:tcPr marL="91439" marR="91439" marT="44652" marB="44652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1219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74B4F"/>
                        </a:solidFill>
                        <a:effectLst/>
                        <a:latin typeface="+mn-lt"/>
                        <a:ea typeface="SimSun" pitchFamily="2" charset="-122"/>
                        <a:cs typeface="Segoe UI Light" panose="020B0502040204020203" pitchFamily="34" charset="0"/>
                        <a:sym typeface="Calibri" pitchFamily="34" charset="0"/>
                      </a:endParaRPr>
                    </a:p>
                  </a:txBody>
                  <a:tcPr marL="91439" marR="91439" marT="44652" marB="44652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1219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74B4F"/>
                        </a:solidFill>
                        <a:effectLst/>
                        <a:latin typeface="+mn-lt"/>
                        <a:ea typeface="SimSun" pitchFamily="2" charset="-122"/>
                        <a:cs typeface="Segoe UI Light" panose="020B0502040204020203" pitchFamily="34" charset="0"/>
                        <a:sym typeface="Calibri" pitchFamily="34" charset="0"/>
                      </a:endParaRPr>
                    </a:p>
                  </a:txBody>
                  <a:tcPr marL="91439" marR="91439" marT="44652" marB="44652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1219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74B4F"/>
                        </a:solidFill>
                        <a:effectLst/>
                        <a:latin typeface="+mn-lt"/>
                        <a:ea typeface="SimSun" pitchFamily="2" charset="-122"/>
                        <a:cs typeface="Segoe UI Light" panose="020B0502040204020203" pitchFamily="34" charset="0"/>
                        <a:sym typeface="Calibri" pitchFamily="34" charset="0"/>
                      </a:endParaRPr>
                    </a:p>
                  </a:txBody>
                  <a:tcPr marL="91439" marR="91439" marT="44652" marB="44652" anchor="ctr" horzOverflow="overflow"/>
                </a:tc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1219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AC143"/>
                          </a:solidFill>
                          <a:effectLst/>
                          <a:latin typeface="+mj-lt"/>
                          <a:sym typeface="SimSun" pitchFamily="2" charset="-122"/>
                        </a:rPr>
                        <a:t>Device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AC143"/>
                        </a:solidFill>
                        <a:effectLst/>
                        <a:latin typeface="+mj-lt"/>
                        <a:ea typeface="SimSun" pitchFamily="2" charset="-122"/>
                        <a:cs typeface="Segoe UI Light" panose="020B0502040204020203" pitchFamily="34" charset="0"/>
                        <a:sym typeface="Calibri" pitchFamily="34" charset="0"/>
                      </a:endParaRPr>
                    </a:p>
                  </a:txBody>
                  <a:tcPr marL="91439" marR="91439" marT="44652" marB="4465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219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AC143"/>
                          </a:solidFill>
                          <a:effectLst/>
                          <a:latin typeface="+mj-lt"/>
                          <a:sym typeface="SimSun" pitchFamily="2" charset="-122"/>
                        </a:rPr>
                        <a:t>100</a:t>
                      </a: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AC143"/>
                        </a:solidFill>
                        <a:effectLst/>
                        <a:latin typeface="+mj-lt"/>
                        <a:ea typeface="SimSun" pitchFamily="2" charset="-122"/>
                        <a:cs typeface="Segoe UI Light" panose="020B0502040204020203" pitchFamily="34" charset="0"/>
                        <a:sym typeface="Calibri" pitchFamily="34" charset="0"/>
                      </a:endParaRPr>
                    </a:p>
                  </a:txBody>
                  <a:tcPr marL="91439" marR="91439" marT="44652" marB="4465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219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AC143"/>
                          </a:solidFill>
                          <a:effectLst/>
                          <a:latin typeface="+mj-lt"/>
                          <a:sym typeface="Calibri" pitchFamily="34" charset="0"/>
                        </a:rPr>
                        <a:t>200</a:t>
                      </a: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AC143"/>
                        </a:solidFill>
                        <a:effectLst/>
                        <a:latin typeface="+mj-lt"/>
                        <a:ea typeface="SimSun" pitchFamily="2" charset="-122"/>
                        <a:cs typeface="Segoe UI Light" panose="020B0502040204020203" pitchFamily="34" charset="0"/>
                        <a:sym typeface="Calibri" pitchFamily="34" charset="0"/>
                      </a:endParaRPr>
                    </a:p>
                  </a:txBody>
                  <a:tcPr marL="91439" marR="91439" marT="44652" marB="4465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219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AC143"/>
                          </a:solidFill>
                          <a:effectLst/>
                          <a:latin typeface="+mj-lt"/>
                          <a:sym typeface="Calibri" pitchFamily="34" charset="0"/>
                        </a:rPr>
                        <a:t>500</a:t>
                      </a: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AC143"/>
                        </a:solidFill>
                        <a:effectLst/>
                        <a:latin typeface="+mj-lt"/>
                        <a:ea typeface="SimSun" pitchFamily="2" charset="-122"/>
                        <a:cs typeface="Segoe UI Light" panose="020B0502040204020203" pitchFamily="34" charset="0"/>
                        <a:sym typeface="Calibri" pitchFamily="34" charset="0"/>
                      </a:endParaRPr>
                    </a:p>
                  </a:txBody>
                  <a:tcPr marL="91439" marR="91439" marT="44652" marB="44652" anchor="ctr" horzOverflow="overflow"/>
                </a:tc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1219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IN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Calibri" pitchFamily="34" charset="0"/>
                        </a:rPr>
                        <a:t>System Architecture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AC143"/>
                        </a:solidFill>
                        <a:effectLst/>
                        <a:latin typeface="+mn-lt"/>
                        <a:ea typeface="SimSun" pitchFamily="2" charset="-122"/>
                        <a:cs typeface="Segoe UI Light" panose="020B0502040204020203" pitchFamily="34" charset="0"/>
                        <a:sym typeface="Calibri" pitchFamily="34" charset="0"/>
                      </a:endParaRPr>
                    </a:p>
                  </a:txBody>
                  <a:tcPr marL="91439" marR="91439" marT="44652" marB="4465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Calibri" pitchFamily="34" charset="0"/>
                        </a:rPr>
                        <a:t>Intel i3 Quad Core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74B4F"/>
                        </a:solidFill>
                        <a:effectLst/>
                        <a:latin typeface="+mn-lt"/>
                        <a:ea typeface="SimSun" pitchFamily="2" charset="-122"/>
                        <a:cs typeface="Segoe UI Light" panose="020B0502040204020203" pitchFamily="34" charset="0"/>
                      </a:endParaRPr>
                    </a:p>
                  </a:txBody>
                  <a:tcPr marL="91439" marR="91439" marT="44652" marB="4465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Intel i5 /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Magny-Cours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74B4F"/>
                        </a:solidFill>
                        <a:effectLst/>
                        <a:latin typeface="+mn-lt"/>
                        <a:ea typeface="SimSun" pitchFamily="2" charset="-122"/>
                        <a:cs typeface="Segoe UI Light" panose="020B0502040204020203" pitchFamily="34" charset="0"/>
                      </a:endParaRPr>
                    </a:p>
                  </a:txBody>
                  <a:tcPr marL="91439" marR="91439" marT="44652" marB="4465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Intel i7 /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Magny-Cours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74B4F"/>
                        </a:solidFill>
                        <a:effectLst/>
                        <a:latin typeface="+mn-lt"/>
                        <a:ea typeface="SimSun" pitchFamily="2" charset="-122"/>
                        <a:cs typeface="Segoe UI Light" panose="020B0502040204020203" pitchFamily="34" charset="0"/>
                      </a:endParaRPr>
                    </a:p>
                  </a:txBody>
                  <a:tcPr marL="91439" marR="91439" marT="44652" marB="44652" anchor="ctr" horzOverflow="overflow"/>
                </a:tc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1219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Calibri" pitchFamily="34" charset="0"/>
                        </a:rPr>
                        <a:t>RAM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AC143"/>
                        </a:solidFill>
                        <a:effectLst/>
                        <a:latin typeface="+mn-lt"/>
                        <a:ea typeface="SimSun" pitchFamily="2" charset="-122"/>
                        <a:cs typeface="Segoe UI Light" panose="020B0502040204020203" pitchFamily="34" charset="0"/>
                        <a:sym typeface="Calibri" pitchFamily="34" charset="0"/>
                      </a:endParaRPr>
                    </a:p>
                  </a:txBody>
                  <a:tcPr marL="91439" marR="91439" marT="44652" marB="4465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219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imSun" pitchFamily="2" charset="-122"/>
                        </a:rPr>
                        <a:t>4GB</a:t>
                      </a: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74B4F"/>
                        </a:solidFill>
                        <a:effectLst/>
                        <a:latin typeface="+mn-lt"/>
                        <a:ea typeface="SimSun" pitchFamily="2" charset="-122"/>
                        <a:cs typeface="Segoe UI Light" panose="020B0502040204020203" pitchFamily="34" charset="0"/>
                        <a:sym typeface="Calibri" pitchFamily="34" charset="0"/>
                      </a:endParaRPr>
                    </a:p>
                  </a:txBody>
                  <a:tcPr marL="91439" marR="91439" marT="44652" marB="4465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219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Calibri" pitchFamily="34" charset="0"/>
                        </a:rPr>
                        <a:t>8GB</a:t>
                      </a: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74B4F"/>
                        </a:solidFill>
                        <a:effectLst/>
                        <a:latin typeface="+mn-lt"/>
                        <a:ea typeface="SimSun" pitchFamily="2" charset="-122"/>
                        <a:cs typeface="Segoe UI Light" panose="020B0502040204020203" pitchFamily="34" charset="0"/>
                        <a:sym typeface="Calibri" pitchFamily="34" charset="0"/>
                      </a:endParaRPr>
                    </a:p>
                  </a:txBody>
                  <a:tcPr marL="91439" marR="91439" marT="44652" marB="4465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219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Calibri" pitchFamily="34" charset="0"/>
                        </a:rPr>
                        <a:t>16GB</a:t>
                      </a: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74B4F"/>
                        </a:solidFill>
                        <a:effectLst/>
                        <a:latin typeface="+mn-lt"/>
                        <a:ea typeface="SimSun" pitchFamily="2" charset="-122"/>
                        <a:cs typeface="Segoe UI Light" panose="020B0502040204020203" pitchFamily="34" charset="0"/>
                        <a:sym typeface="Calibri" pitchFamily="34" charset="0"/>
                      </a:endParaRPr>
                    </a:p>
                  </a:txBody>
                  <a:tcPr marL="91439" marR="91439" marT="44652" marB="44652" anchor="ctr" horzOverflow="overflow"/>
                </a:tc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1219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imSun" pitchFamily="2" charset="-122"/>
                        </a:rPr>
                        <a:t>Storage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AC143"/>
                        </a:solidFill>
                        <a:effectLst/>
                        <a:latin typeface="+mn-lt"/>
                        <a:ea typeface="SimSun" pitchFamily="2" charset="-122"/>
                        <a:cs typeface="Segoe UI Light" panose="020B0502040204020203" pitchFamily="34" charset="0"/>
                        <a:sym typeface="Calibri" pitchFamily="34" charset="0"/>
                      </a:endParaRPr>
                    </a:p>
                  </a:txBody>
                  <a:tcPr marL="91439" marR="91439" marT="44652" marB="44652" anchor="ctr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1219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Calibri" pitchFamily="34" charset="0"/>
                        </a:rPr>
                        <a:t>Available space of 100GB or above. (We recommend using NFTS hard disk partition as the software installation directory)</a:t>
                      </a: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74B4F"/>
                        </a:solidFill>
                        <a:effectLst/>
                        <a:latin typeface="+mn-lt"/>
                        <a:ea typeface="SimSun" pitchFamily="2" charset="-122"/>
                        <a:cs typeface="Segoe UI Light" panose="020B0502040204020203" pitchFamily="34" charset="0"/>
                        <a:sym typeface="Calibri" pitchFamily="34" charset="0"/>
                      </a:endParaRPr>
                    </a:p>
                  </a:txBody>
                  <a:tcPr marL="91439" marR="91439" marT="44652" marB="44652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00533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2858530" y="1"/>
            <a:ext cx="9339541" cy="6857999"/>
          </a:xfrm>
          <a:prstGeom prst="rect">
            <a:avLst/>
          </a:prstGeom>
          <a:solidFill>
            <a:srgbClr val="303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885" y="433264"/>
            <a:ext cx="2608015" cy="5087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67277" y="1755436"/>
            <a:ext cx="668016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altLang="en-US" sz="2400" b="1" dirty="0" smtClean="0">
                <a:solidFill>
                  <a:schemeClr val="bg1"/>
                </a:solidFill>
                <a:latin typeface="+mj-lt"/>
                <a:cs typeface="Segoe UI" panose="020B0502040204020203" pitchFamily="34" charset="0"/>
                <a:sym typeface="Myriad Pro Light" pitchFamily="34" charset="0"/>
              </a:rPr>
              <a:t>Features: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altLang="en-US" sz="2000" dirty="0" smtClean="0">
                <a:solidFill>
                  <a:schemeClr val="bg1"/>
                </a:solidFill>
                <a:cs typeface="Segoe UI Light" panose="020B0502040204020203" pitchFamily="34" charset="0"/>
                <a:sym typeface="Myriad Pro Light" pitchFamily="34" charset="0"/>
              </a:rPr>
              <a:t>Real-time attendance with  geographic location details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altLang="en-US" sz="2000" dirty="0" smtClean="0">
                <a:solidFill>
                  <a:schemeClr val="bg1"/>
                </a:solidFill>
                <a:cs typeface="Segoe UI Light" panose="020B0502040204020203" pitchFamily="34" charset="0"/>
                <a:sym typeface="Myriad Pro Light" pitchFamily="34" charset="0"/>
              </a:rPr>
              <a:t>Attendance approvals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altLang="en-US" sz="2000" dirty="0" smtClean="0">
                <a:solidFill>
                  <a:schemeClr val="bg1"/>
                </a:solidFill>
                <a:cs typeface="Segoe UI Light" panose="020B0502040204020203" pitchFamily="34" charset="0"/>
                <a:sym typeface="Myriad Pro Light" pitchFamily="34" charset="0"/>
              </a:rPr>
              <a:t>Real time notifications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altLang="en-US" sz="2000" dirty="0" smtClean="0">
                <a:solidFill>
                  <a:schemeClr val="bg1"/>
                </a:solidFill>
                <a:cs typeface="Segoe UI Light" panose="020B0502040204020203" pitchFamily="34" charset="0"/>
                <a:sym typeface="Myriad Pro Light" pitchFamily="34" charset="0"/>
              </a:rPr>
              <a:t>Public and Private Announcements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altLang="en-US" sz="2000" dirty="0" smtClean="0">
                <a:solidFill>
                  <a:schemeClr val="bg1"/>
                </a:solidFill>
                <a:cs typeface="Segoe UI Light" panose="020B0502040204020203" pitchFamily="34" charset="0"/>
                <a:sym typeface="Myriad Pro Light" pitchFamily="34" charset="0"/>
              </a:rPr>
              <a:t>Easy operation: Two-step navigation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altLang="en-US" sz="2000" dirty="0" smtClean="0">
                <a:solidFill>
                  <a:schemeClr val="bg1"/>
                </a:solidFill>
                <a:cs typeface="Segoe UI Light" panose="020B0502040204020203" pitchFamily="34" charset="0"/>
                <a:sym typeface="Myriad Pro Light" pitchFamily="34" charset="0"/>
              </a:rPr>
              <a:t>User-friendly interfaces for admin and employees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altLang="en-US" sz="2000" dirty="0" smtClean="0">
                <a:solidFill>
                  <a:schemeClr val="bg1"/>
                </a:solidFill>
                <a:cs typeface="Segoe UI Light" panose="020B0502040204020203" pitchFamily="34" charset="0"/>
                <a:sym typeface="Myriad Pro Light" pitchFamily="34" charset="0"/>
              </a:rPr>
              <a:t>Online employee requests and status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8530" y="433264"/>
            <a:ext cx="933954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tabLst>
                <a:tab pos="347663" algn="l"/>
              </a:tabLst>
            </a:pPr>
            <a:r>
              <a:rPr lang="en-US" sz="3200" b="1" dirty="0" smtClean="0">
                <a:solidFill>
                  <a:srgbClr val="7AC143"/>
                </a:solidFill>
                <a:latin typeface="+mj-lt"/>
              </a:rPr>
              <a:t>ZKBIOTIME Mobile Application</a:t>
            </a:r>
            <a:endParaRPr lang="en-US" sz="3200" b="1" dirty="0">
              <a:solidFill>
                <a:srgbClr val="7AC14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902019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2085975"/>
            <a:ext cx="10363200" cy="3124200"/>
          </a:xfrm>
          <a:prstGeom prst="rect">
            <a:avLst/>
          </a:prstGeom>
          <a:solidFill>
            <a:srgbClr val="45494C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401489" y="576577"/>
            <a:ext cx="53891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45494C"/>
                </a:solidFill>
                <a:latin typeface="+mj-lt"/>
              </a:rPr>
              <a:t>ONLINE NOTIFICATION</a:t>
            </a:r>
            <a:endParaRPr lang="en-US" sz="3200" dirty="0">
              <a:solidFill>
                <a:srgbClr val="45494C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367" y="1685533"/>
            <a:ext cx="1975159" cy="3944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6936" y="1687981"/>
            <a:ext cx="1973933" cy="39417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572" y="1685533"/>
            <a:ext cx="1975385" cy="39446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73464" y="2649332"/>
            <a:ext cx="26579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rgbClr val="474B4F"/>
                </a:solidFill>
                <a:cs typeface="Segoe UI Light" panose="020B0502040204020203" pitchFamily="34" charset="0"/>
              </a:rPr>
              <a:t>Interface provides easy access for employee requests</a:t>
            </a:r>
          </a:p>
          <a:p>
            <a:endParaRPr lang="en-IN" dirty="0" smtClean="0">
              <a:solidFill>
                <a:srgbClr val="474B4F"/>
              </a:solidFill>
              <a:cs typeface="Segoe UI Light" panose="020B0502040204020203" pitchFamily="34" charset="0"/>
            </a:endParaRPr>
          </a:p>
          <a:p>
            <a:endParaRPr lang="en-IN" dirty="0" smtClean="0">
              <a:solidFill>
                <a:srgbClr val="474B4F"/>
              </a:solidFill>
              <a:cs typeface="Segoe UI Light" panose="020B0502040204020203" pitchFamily="34" charset="0"/>
            </a:endParaRPr>
          </a:p>
          <a:p>
            <a:r>
              <a:rPr lang="en-IN" dirty="0" smtClean="0">
                <a:solidFill>
                  <a:srgbClr val="474B4F"/>
                </a:solidFill>
                <a:cs typeface="Segoe UI Light" panose="020B0502040204020203" pitchFamily="34" charset="0"/>
              </a:rPr>
              <a:t>Displays the status in multi-level approvals</a:t>
            </a:r>
          </a:p>
        </p:txBody>
      </p:sp>
      <p:sp>
        <p:nvSpPr>
          <p:cNvPr id="8" name="Chevron 7"/>
          <p:cNvSpPr/>
          <p:nvPr/>
        </p:nvSpPr>
        <p:spPr>
          <a:xfrm>
            <a:off x="8143228" y="2758706"/>
            <a:ext cx="209725" cy="207281"/>
          </a:xfrm>
          <a:prstGeom prst="chevron">
            <a:avLst>
              <a:gd name="adj" fmla="val 40514"/>
            </a:avLst>
          </a:prstGeom>
          <a:solidFill>
            <a:srgbClr val="7A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8143228" y="4124086"/>
            <a:ext cx="209725" cy="207281"/>
          </a:xfrm>
          <a:prstGeom prst="chevron">
            <a:avLst>
              <a:gd name="adj" fmla="val 40514"/>
            </a:avLst>
          </a:prstGeom>
          <a:solidFill>
            <a:srgbClr val="7A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1154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924902" y="0"/>
            <a:ext cx="5210948" cy="6857999"/>
          </a:xfrm>
          <a:prstGeom prst="rect">
            <a:avLst/>
          </a:prstGeom>
          <a:solidFill>
            <a:srgbClr val="303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5351" y="2062792"/>
            <a:ext cx="2349663" cy="23096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6106" y="2758717"/>
            <a:ext cx="2248164" cy="220511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8674" y="3494061"/>
            <a:ext cx="2323453" cy="2348171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579" y="906246"/>
            <a:ext cx="2526646" cy="50455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891285" y="4006426"/>
            <a:ext cx="35513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2000" dirty="0" smtClean="0">
                <a:solidFill>
                  <a:srgbClr val="474B4F"/>
                </a:solidFill>
                <a:cs typeface="Segoe UI Light" panose="020B0502040204020203" pitchFamily="34" charset="0"/>
              </a:rPr>
              <a:t>All requests will move to approval section which are to be approved by the Admin or Approver.</a:t>
            </a:r>
            <a:endParaRPr lang="en-IN" sz="2000" dirty="0">
              <a:solidFill>
                <a:srgbClr val="474B4F"/>
              </a:solidFill>
              <a:cs typeface="Segoe UI Light" panose="020B05020402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91285" y="1575710"/>
            <a:ext cx="35513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2000" dirty="0" smtClean="0">
                <a:solidFill>
                  <a:srgbClr val="474B4F"/>
                </a:solidFill>
                <a:cs typeface="Segoe UI Light" panose="020B0502040204020203" pitchFamily="34" charset="0"/>
              </a:rPr>
              <a:t>Employees can apply for leave, training, overtime, and manual punch on “My Request” menu.</a:t>
            </a:r>
            <a:endParaRPr lang="en-IN" sz="2000" dirty="0">
              <a:solidFill>
                <a:srgbClr val="474B4F"/>
              </a:solidFill>
              <a:cs typeface="Segoe UI Light" panose="020B0502040204020203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563319" y="3188724"/>
            <a:ext cx="207281" cy="570852"/>
            <a:chOff x="9563319" y="2836299"/>
            <a:chExt cx="207281" cy="570852"/>
          </a:xfrm>
        </p:grpSpPr>
        <p:sp>
          <p:nvSpPr>
            <p:cNvPr id="17" name="Chevron 16"/>
            <p:cNvSpPr/>
            <p:nvPr/>
          </p:nvSpPr>
          <p:spPr>
            <a:xfrm rot="5400000">
              <a:off x="9562097" y="3198648"/>
              <a:ext cx="209725" cy="207281"/>
            </a:xfrm>
            <a:prstGeom prst="chevron">
              <a:avLst>
                <a:gd name="adj" fmla="val 40514"/>
              </a:avLst>
            </a:prstGeom>
            <a:solidFill>
              <a:srgbClr val="7AC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Chevron 17"/>
            <p:cNvSpPr/>
            <p:nvPr/>
          </p:nvSpPr>
          <p:spPr>
            <a:xfrm rot="5400000">
              <a:off x="9562097" y="3022395"/>
              <a:ext cx="209725" cy="207281"/>
            </a:xfrm>
            <a:prstGeom prst="chevron">
              <a:avLst>
                <a:gd name="adj" fmla="val 40514"/>
              </a:avLst>
            </a:prstGeom>
            <a:solidFill>
              <a:srgbClr val="7AC143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Chevron 18"/>
            <p:cNvSpPr/>
            <p:nvPr/>
          </p:nvSpPr>
          <p:spPr>
            <a:xfrm rot="5400000">
              <a:off x="9562097" y="2837521"/>
              <a:ext cx="209725" cy="207281"/>
            </a:xfrm>
            <a:prstGeom prst="chevron">
              <a:avLst>
                <a:gd name="adj" fmla="val 40514"/>
              </a:avLst>
            </a:prstGeom>
            <a:solidFill>
              <a:srgbClr val="7AC143">
                <a:alpha val="6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7431164" y="553760"/>
            <a:ext cx="42643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45494C"/>
                </a:solidFill>
                <a:latin typeface="+mj-lt"/>
              </a:rPr>
              <a:t>ONLINE REQUEST</a:t>
            </a:r>
            <a:endParaRPr lang="en-US" sz="3200" dirty="0">
              <a:solidFill>
                <a:srgbClr val="45494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667674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074305" y="576577"/>
            <a:ext cx="4043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45494C"/>
                </a:solidFill>
                <a:latin typeface="+mj-lt"/>
              </a:rPr>
              <a:t>APPROVAL FLOW</a:t>
            </a:r>
            <a:endParaRPr lang="en-US" sz="3200" dirty="0">
              <a:solidFill>
                <a:srgbClr val="45494C"/>
              </a:solidFill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3866" y="1244943"/>
            <a:ext cx="2248801" cy="4490670"/>
          </a:xfrm>
          <a:prstGeom prst="rect">
            <a:avLst/>
          </a:prstGeom>
          <a:effectLst>
            <a:reflection stA="18000" endPos="240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0742" y="2219472"/>
            <a:ext cx="1540265" cy="3075782"/>
          </a:xfrm>
          <a:prstGeom prst="rect">
            <a:avLst/>
          </a:prstGeom>
        </p:spPr>
      </p:pic>
      <p:sp>
        <p:nvSpPr>
          <p:cNvPr id="12" name="Arc 11"/>
          <p:cNvSpPr/>
          <p:nvPr/>
        </p:nvSpPr>
        <p:spPr>
          <a:xfrm>
            <a:off x="6529730" y="1651980"/>
            <a:ext cx="1009423" cy="1009423"/>
          </a:xfrm>
          <a:prstGeom prst="arc">
            <a:avLst>
              <a:gd name="adj1" fmla="val 16200000"/>
              <a:gd name="adj2" fmla="val 342001"/>
            </a:avLst>
          </a:prstGeom>
          <a:ln w="38100">
            <a:solidFill>
              <a:srgbClr val="7AC14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AC143"/>
              </a:solidFill>
            </a:endParaRPr>
          </a:p>
        </p:txBody>
      </p:sp>
      <p:sp>
        <p:nvSpPr>
          <p:cNvPr id="13" name="Arc 12"/>
          <p:cNvSpPr/>
          <p:nvPr/>
        </p:nvSpPr>
        <p:spPr>
          <a:xfrm rot="18900000">
            <a:off x="8892118" y="2173355"/>
            <a:ext cx="747323" cy="747323"/>
          </a:xfrm>
          <a:prstGeom prst="arc">
            <a:avLst>
              <a:gd name="adj1" fmla="val 16200000"/>
              <a:gd name="adj2" fmla="val 342001"/>
            </a:avLst>
          </a:prstGeom>
          <a:ln w="38100">
            <a:solidFill>
              <a:srgbClr val="7AC14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AC143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4784" y="2219472"/>
            <a:ext cx="1540265" cy="307578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81731" y="2110253"/>
            <a:ext cx="28751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 smtClean="0">
                <a:solidFill>
                  <a:srgbClr val="474B4F"/>
                </a:solidFill>
                <a:cs typeface="Segoe UI Light" panose="020B0502040204020203" pitchFamily="34" charset="0"/>
              </a:rPr>
              <a:t>Multi-level approvals for admin/approvers</a:t>
            </a:r>
          </a:p>
          <a:p>
            <a:endParaRPr lang="en-IN" sz="2000" dirty="0" smtClean="0">
              <a:solidFill>
                <a:srgbClr val="474B4F"/>
              </a:solidFill>
              <a:cs typeface="Segoe UI Light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 smtClean="0">
                <a:solidFill>
                  <a:srgbClr val="474B4F"/>
                </a:solidFill>
                <a:cs typeface="Segoe UI Light" panose="020B0502040204020203" pitchFamily="34" charset="0"/>
              </a:rPr>
              <a:t>Leave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 smtClean="0">
                <a:solidFill>
                  <a:srgbClr val="474B4F"/>
                </a:solidFill>
                <a:cs typeface="Segoe UI Light" panose="020B0502040204020203" pitchFamily="34" charset="0"/>
              </a:rPr>
              <a:t>Overtime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 smtClean="0">
                <a:solidFill>
                  <a:srgbClr val="474B4F"/>
                </a:solidFill>
                <a:cs typeface="Segoe UI Light" panose="020B0502040204020203" pitchFamily="34" charset="0"/>
              </a:rPr>
              <a:t>Manual Punch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 smtClean="0">
                <a:solidFill>
                  <a:srgbClr val="474B4F"/>
                </a:solidFill>
                <a:cs typeface="Segoe UI Light" panose="020B0502040204020203" pitchFamily="34" charset="0"/>
              </a:rPr>
              <a:t>Training</a:t>
            </a:r>
            <a:endParaRPr lang="en-IN" sz="2000" dirty="0">
              <a:solidFill>
                <a:srgbClr val="474B4F"/>
              </a:solidFill>
              <a:cs typeface="Segoe UI Light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 smtClean="0">
                <a:solidFill>
                  <a:srgbClr val="474B4F"/>
                </a:solidFill>
                <a:cs typeface="Segoe UI Light" panose="020B0502040204020203" pitchFamily="34" charset="0"/>
              </a:rPr>
              <a:t>Schedule</a:t>
            </a:r>
            <a:endParaRPr lang="en-US" sz="2000" dirty="0">
              <a:solidFill>
                <a:srgbClr val="474B4F"/>
              </a:solidFill>
              <a:cs typeface="Segoe UI Light" panose="020B0502040204020203" pitchFamily="34" charset="0"/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91529" y="2233398"/>
            <a:ext cx="433052" cy="428005"/>
          </a:xfrm>
          <a:prstGeom prst="chevron">
            <a:avLst>
              <a:gd name="adj" fmla="val 40514"/>
            </a:avLst>
          </a:prstGeom>
          <a:solidFill>
            <a:srgbClr val="7A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4889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3154410" y="576577"/>
            <a:ext cx="58833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45494C"/>
                </a:solidFill>
                <a:latin typeface="+mj-lt"/>
              </a:rPr>
              <a:t>SCHEDULE ASSIGNMENT</a:t>
            </a:r>
            <a:endParaRPr lang="en-US" sz="3200" dirty="0">
              <a:solidFill>
                <a:srgbClr val="45494C"/>
              </a:solidFill>
              <a:latin typeface="+mj-lt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0147" y="1399219"/>
            <a:ext cx="2270006" cy="453301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8043" y="3338321"/>
            <a:ext cx="2529469" cy="259391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cxnSp>
        <p:nvCxnSpPr>
          <p:cNvPr id="19" name="Straight Connector 18"/>
          <p:cNvCxnSpPr/>
          <p:nvPr/>
        </p:nvCxnSpPr>
        <p:spPr>
          <a:xfrm>
            <a:off x="4633622" y="5342007"/>
            <a:ext cx="1343606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  <a:headEnd type="oval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688327" y="4141678"/>
            <a:ext cx="30969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dirty="0" smtClean="0">
                <a:solidFill>
                  <a:srgbClr val="474B4F"/>
                </a:solidFill>
                <a:cs typeface="Segoe UI Light" panose="020B0502040204020203" pitchFamily="34" charset="0"/>
              </a:rPr>
              <a:t>Employee can change his/her assigned schedule that will be subjected by approval of Admin/Approver.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2633135" y="3038867"/>
            <a:ext cx="951754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  <a:headEnd type="oval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49311" y="2337546"/>
            <a:ext cx="21301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dirty="0" err="1" smtClean="0">
                <a:solidFill>
                  <a:srgbClr val="474B4F"/>
                </a:solidFill>
                <a:cs typeface="Segoe UI Light" panose="020B0502040204020203" pitchFamily="34" charset="0"/>
              </a:rPr>
              <a:t>ZKBioTime</a:t>
            </a:r>
            <a:r>
              <a:rPr lang="en-IN" dirty="0" smtClean="0">
                <a:solidFill>
                  <a:srgbClr val="474B4F"/>
                </a:solidFill>
                <a:cs typeface="Segoe UI Light" panose="020B0502040204020203" pitchFamily="34" charset="0"/>
              </a:rPr>
              <a:t> APP displays employee schedule from the BioTime main server.</a:t>
            </a:r>
            <a:endParaRPr lang="en-IN" dirty="0">
              <a:solidFill>
                <a:srgbClr val="474B4F"/>
              </a:solidFill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6984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926725" y="3772680"/>
            <a:ext cx="2482979" cy="1861433"/>
          </a:xfrm>
          <a:prstGeom prst="rect">
            <a:avLst/>
          </a:prstGeom>
          <a:solidFill>
            <a:srgbClr val="303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7666" r="12377"/>
          <a:stretch>
            <a:fillRect/>
          </a:stretch>
        </p:blipFill>
        <p:spPr bwMode="auto">
          <a:xfrm>
            <a:off x="2092331" y="3895790"/>
            <a:ext cx="2145580" cy="160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Group 10"/>
          <p:cNvGrpSpPr/>
          <p:nvPr/>
        </p:nvGrpSpPr>
        <p:grpSpPr>
          <a:xfrm>
            <a:off x="453436" y="994728"/>
            <a:ext cx="2482979" cy="2101716"/>
            <a:chOff x="446453" y="1357596"/>
            <a:chExt cx="2482979" cy="2101716"/>
          </a:xfrm>
        </p:grpSpPr>
        <p:sp>
          <p:nvSpPr>
            <p:cNvPr id="12" name="Rectangle 11"/>
            <p:cNvSpPr/>
            <p:nvPr/>
          </p:nvSpPr>
          <p:spPr>
            <a:xfrm>
              <a:off x="446453" y="1597879"/>
              <a:ext cx="2482979" cy="1861433"/>
            </a:xfrm>
            <a:prstGeom prst="rect">
              <a:avLst/>
            </a:prstGeom>
            <a:solidFill>
              <a:srgbClr val="3035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8246" y="1726218"/>
              <a:ext cx="2139393" cy="1604755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774343" y="1357596"/>
              <a:ext cx="1827198" cy="480565"/>
              <a:chOff x="1091956" y="1254959"/>
              <a:chExt cx="1827198" cy="480565"/>
            </a:xfrm>
          </p:grpSpPr>
          <p:sp>
            <p:nvSpPr>
              <p:cNvPr id="15" name="Rounded Rectangle 14"/>
              <p:cNvSpPr/>
              <p:nvPr/>
            </p:nvSpPr>
            <p:spPr>
              <a:xfrm>
                <a:off x="1091957" y="1254959"/>
                <a:ext cx="1827197" cy="480565"/>
              </a:xfrm>
              <a:prstGeom prst="roundRect">
                <a:avLst>
                  <a:gd name="adj" fmla="val 47917"/>
                </a:avLst>
              </a:prstGeom>
              <a:solidFill>
                <a:srgbClr val="30353F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91956" y="1341353"/>
                <a:ext cx="182719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sz="1400" dirty="0" smtClean="0">
                    <a:solidFill>
                      <a:srgbClr val="7AC143"/>
                    </a:solidFill>
                    <a:cs typeface="Segoe UI Light" panose="020B0502040204020203" pitchFamily="34" charset="0"/>
                  </a:rPr>
                  <a:t>Government</a:t>
                </a:r>
                <a:endParaRPr lang="en-IN" sz="1400" dirty="0">
                  <a:solidFill>
                    <a:srgbClr val="7AC143"/>
                  </a:solidFill>
                  <a:cs typeface="Segoe UI Light" panose="020B0502040204020203" pitchFamily="34" charset="0"/>
                </a:endParaRP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3388205" y="994728"/>
            <a:ext cx="2482979" cy="2101716"/>
            <a:chOff x="3473053" y="1357597"/>
            <a:chExt cx="2482979" cy="2101716"/>
          </a:xfrm>
        </p:grpSpPr>
        <p:sp>
          <p:nvSpPr>
            <p:cNvPr id="24" name="Rectangle 23"/>
            <p:cNvSpPr/>
            <p:nvPr/>
          </p:nvSpPr>
          <p:spPr>
            <a:xfrm>
              <a:off x="3473053" y="1597880"/>
              <a:ext cx="2482979" cy="1861433"/>
            </a:xfrm>
            <a:prstGeom prst="rect">
              <a:avLst/>
            </a:prstGeom>
            <a:solidFill>
              <a:srgbClr val="3035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15933" r="24615"/>
            <a:stretch>
              <a:fillRect/>
            </a:stretch>
          </p:blipFill>
          <p:spPr bwMode="auto">
            <a:xfrm>
              <a:off x="3644845" y="1726218"/>
              <a:ext cx="2139393" cy="1604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26" name="Group 25"/>
            <p:cNvGrpSpPr/>
            <p:nvPr/>
          </p:nvGrpSpPr>
          <p:grpSpPr>
            <a:xfrm>
              <a:off x="3800943" y="1357597"/>
              <a:ext cx="1827198" cy="480565"/>
              <a:chOff x="1091956" y="1254959"/>
              <a:chExt cx="1827198" cy="480565"/>
            </a:xfrm>
          </p:grpSpPr>
          <p:sp>
            <p:nvSpPr>
              <p:cNvPr id="27" name="Rounded Rectangle 26"/>
              <p:cNvSpPr/>
              <p:nvPr/>
            </p:nvSpPr>
            <p:spPr>
              <a:xfrm>
                <a:off x="1091957" y="1254959"/>
                <a:ext cx="1827197" cy="480565"/>
              </a:xfrm>
              <a:prstGeom prst="roundRect">
                <a:avLst>
                  <a:gd name="adj" fmla="val 47917"/>
                </a:avLst>
              </a:prstGeom>
              <a:solidFill>
                <a:srgbClr val="30353F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091956" y="1367211"/>
                <a:ext cx="182719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sz="1200" dirty="0" smtClean="0">
                    <a:solidFill>
                      <a:srgbClr val="7AC143"/>
                    </a:solidFill>
                    <a:cs typeface="Segoe UI Light" panose="020B0502040204020203" pitchFamily="34" charset="0"/>
                  </a:rPr>
                  <a:t>Schools &amp; Universities</a:t>
                </a:r>
                <a:endParaRPr lang="en-IN" sz="1200" dirty="0">
                  <a:solidFill>
                    <a:srgbClr val="7AC143"/>
                  </a:solidFill>
                  <a:cs typeface="Segoe UI Light" panose="020B0502040204020203" pitchFamily="34" charset="0"/>
                </a:endParaRPr>
              </a:p>
            </p:txBody>
          </p:sp>
        </p:grpSp>
      </p:grpSp>
      <p:sp>
        <p:nvSpPr>
          <p:cNvPr id="30" name="Rectangle 29"/>
          <p:cNvSpPr/>
          <p:nvPr/>
        </p:nvSpPr>
        <p:spPr>
          <a:xfrm>
            <a:off x="6322974" y="1235011"/>
            <a:ext cx="2482979" cy="1861433"/>
          </a:xfrm>
          <a:prstGeom prst="rect">
            <a:avLst/>
          </a:prstGeom>
          <a:solidFill>
            <a:srgbClr val="303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9257742" y="1235011"/>
            <a:ext cx="2482979" cy="1861433"/>
          </a:xfrm>
          <a:prstGeom prst="rect">
            <a:avLst/>
          </a:prstGeom>
          <a:solidFill>
            <a:srgbClr val="303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2254615" y="3532397"/>
            <a:ext cx="1827198" cy="480565"/>
            <a:chOff x="1091956" y="1254959"/>
            <a:chExt cx="1827198" cy="480565"/>
          </a:xfrm>
        </p:grpSpPr>
        <p:sp>
          <p:nvSpPr>
            <p:cNvPr id="33" name="Rounded Rectangle 32"/>
            <p:cNvSpPr/>
            <p:nvPr/>
          </p:nvSpPr>
          <p:spPr>
            <a:xfrm>
              <a:off x="1091957" y="1254959"/>
              <a:ext cx="1827197" cy="480565"/>
            </a:xfrm>
            <a:prstGeom prst="roundRect">
              <a:avLst>
                <a:gd name="adj" fmla="val 47917"/>
              </a:avLst>
            </a:prstGeom>
            <a:solidFill>
              <a:srgbClr val="30353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091956" y="1341353"/>
              <a:ext cx="18271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400" dirty="0" smtClean="0">
                  <a:solidFill>
                    <a:srgbClr val="7AC143"/>
                  </a:solidFill>
                  <a:cs typeface="Segoe UI Light" panose="020B0502040204020203" pitchFamily="34" charset="0"/>
                </a:rPr>
                <a:t>Clinics &amp; Hospitals</a:t>
              </a:r>
              <a:endParaRPr lang="en-IN" sz="1400" dirty="0">
                <a:solidFill>
                  <a:srgbClr val="7AC143"/>
                </a:solidFill>
                <a:cs typeface="Segoe UI Light" panose="020B0502040204020203" pitchFamily="34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4861494" y="3772680"/>
            <a:ext cx="2482979" cy="1861433"/>
          </a:xfrm>
          <a:prstGeom prst="rect">
            <a:avLst/>
          </a:prstGeom>
          <a:solidFill>
            <a:srgbClr val="303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7796263" y="3772680"/>
            <a:ext cx="2482979" cy="1861433"/>
          </a:xfrm>
          <a:prstGeom prst="rect">
            <a:avLst/>
          </a:prstGeom>
          <a:solidFill>
            <a:srgbClr val="303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5288" r="7731"/>
          <a:stretch>
            <a:fillRect/>
          </a:stretch>
        </p:blipFill>
        <p:spPr bwMode="auto">
          <a:xfrm>
            <a:off x="6494766" y="1360734"/>
            <a:ext cx="2139393" cy="160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8" name="Group 37"/>
          <p:cNvGrpSpPr/>
          <p:nvPr/>
        </p:nvGrpSpPr>
        <p:grpSpPr>
          <a:xfrm>
            <a:off x="6650864" y="994728"/>
            <a:ext cx="1827198" cy="480565"/>
            <a:chOff x="1091956" y="1254959"/>
            <a:chExt cx="1827198" cy="480565"/>
          </a:xfrm>
        </p:grpSpPr>
        <p:sp>
          <p:nvSpPr>
            <p:cNvPr id="39" name="Rounded Rectangle 38"/>
            <p:cNvSpPr/>
            <p:nvPr/>
          </p:nvSpPr>
          <p:spPr>
            <a:xfrm>
              <a:off x="1091957" y="1254959"/>
              <a:ext cx="1827197" cy="480565"/>
            </a:xfrm>
            <a:prstGeom prst="roundRect">
              <a:avLst>
                <a:gd name="adj" fmla="val 47917"/>
              </a:avLst>
            </a:prstGeom>
            <a:solidFill>
              <a:srgbClr val="30353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091956" y="1341353"/>
              <a:ext cx="18271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400" dirty="0" smtClean="0">
                  <a:solidFill>
                    <a:srgbClr val="7AC143"/>
                  </a:solidFill>
                  <a:cs typeface="Segoe UI Light" panose="020B0502040204020203" pitchFamily="34" charset="0"/>
                </a:rPr>
                <a:t>Construction Sites</a:t>
              </a:r>
              <a:endParaRPr lang="en-IN" sz="1400" dirty="0">
                <a:solidFill>
                  <a:srgbClr val="7AC143"/>
                </a:solidFill>
                <a:cs typeface="Segoe UI Light" panose="020B0502040204020203" pitchFamily="34" charset="0"/>
              </a:endParaRPr>
            </a:p>
          </p:txBody>
        </p:sp>
      </p:grpSp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29534" y="1358121"/>
            <a:ext cx="2139393" cy="1604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2" name="Group 41"/>
          <p:cNvGrpSpPr/>
          <p:nvPr/>
        </p:nvGrpSpPr>
        <p:grpSpPr>
          <a:xfrm>
            <a:off x="9585632" y="994728"/>
            <a:ext cx="1827198" cy="480565"/>
            <a:chOff x="1091956" y="1254959"/>
            <a:chExt cx="1827198" cy="480565"/>
          </a:xfrm>
        </p:grpSpPr>
        <p:sp>
          <p:nvSpPr>
            <p:cNvPr id="43" name="Rounded Rectangle 42"/>
            <p:cNvSpPr/>
            <p:nvPr/>
          </p:nvSpPr>
          <p:spPr>
            <a:xfrm>
              <a:off x="1091957" y="1254959"/>
              <a:ext cx="1827197" cy="480565"/>
            </a:xfrm>
            <a:prstGeom prst="roundRect">
              <a:avLst>
                <a:gd name="adj" fmla="val 47917"/>
              </a:avLst>
            </a:prstGeom>
            <a:solidFill>
              <a:srgbClr val="30353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91956" y="1341353"/>
              <a:ext cx="18271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400" dirty="0" smtClean="0">
                  <a:solidFill>
                    <a:srgbClr val="7AC143"/>
                  </a:solidFill>
                  <a:cs typeface="Segoe UI Light" panose="020B0502040204020203" pitchFamily="34" charset="0"/>
                </a:rPr>
                <a:t>Chain Stores</a:t>
              </a:r>
              <a:endParaRPr lang="en-IN" sz="1400" dirty="0">
                <a:solidFill>
                  <a:srgbClr val="7AC143"/>
                </a:solidFill>
                <a:cs typeface="Segoe UI Light" panose="020B0502040204020203" pitchFamily="34" charset="0"/>
              </a:endParaRPr>
            </a:p>
          </p:txBody>
        </p:sp>
      </p:grpSp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7589" y="3895789"/>
            <a:ext cx="2139393" cy="1609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6" name="Group 45"/>
          <p:cNvGrpSpPr/>
          <p:nvPr/>
        </p:nvGrpSpPr>
        <p:grpSpPr>
          <a:xfrm>
            <a:off x="5189384" y="3532397"/>
            <a:ext cx="1827198" cy="480565"/>
            <a:chOff x="1091956" y="1254959"/>
            <a:chExt cx="1827198" cy="480565"/>
          </a:xfrm>
        </p:grpSpPr>
        <p:sp>
          <p:nvSpPr>
            <p:cNvPr id="47" name="Rounded Rectangle 46"/>
            <p:cNvSpPr/>
            <p:nvPr/>
          </p:nvSpPr>
          <p:spPr>
            <a:xfrm>
              <a:off x="1091957" y="1254959"/>
              <a:ext cx="1827197" cy="480565"/>
            </a:xfrm>
            <a:prstGeom prst="roundRect">
              <a:avLst>
                <a:gd name="adj" fmla="val 47917"/>
              </a:avLst>
            </a:prstGeom>
            <a:solidFill>
              <a:srgbClr val="30353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091956" y="1341353"/>
              <a:ext cx="18271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400" dirty="0" smtClean="0">
                  <a:solidFill>
                    <a:srgbClr val="7AC143"/>
                  </a:solidFill>
                  <a:cs typeface="Segoe UI Light" panose="020B0502040204020203" pitchFamily="34" charset="0"/>
                </a:rPr>
                <a:t>Commercial Offices</a:t>
              </a:r>
              <a:endParaRPr lang="en-IN" sz="1400" dirty="0">
                <a:solidFill>
                  <a:srgbClr val="7AC143"/>
                </a:solidFill>
                <a:cs typeface="Segoe UI Light" panose="020B0502040204020203" pitchFamily="34" charset="0"/>
              </a:endParaRPr>
            </a:p>
          </p:txBody>
        </p:sp>
      </p:grpSp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820"/>
          <a:stretch>
            <a:fillRect/>
          </a:stretch>
        </p:blipFill>
        <p:spPr bwMode="auto">
          <a:xfrm>
            <a:off x="7968055" y="3897229"/>
            <a:ext cx="2139393" cy="160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0" name="Group 49"/>
          <p:cNvGrpSpPr/>
          <p:nvPr/>
        </p:nvGrpSpPr>
        <p:grpSpPr>
          <a:xfrm>
            <a:off x="8124153" y="3532397"/>
            <a:ext cx="1827198" cy="480565"/>
            <a:chOff x="1091956" y="1254959"/>
            <a:chExt cx="1827198" cy="480565"/>
          </a:xfrm>
        </p:grpSpPr>
        <p:sp>
          <p:nvSpPr>
            <p:cNvPr id="51" name="Rounded Rectangle 50"/>
            <p:cNvSpPr/>
            <p:nvPr/>
          </p:nvSpPr>
          <p:spPr>
            <a:xfrm>
              <a:off x="1091957" y="1254959"/>
              <a:ext cx="1827197" cy="480565"/>
            </a:xfrm>
            <a:prstGeom prst="roundRect">
              <a:avLst>
                <a:gd name="adj" fmla="val 47917"/>
              </a:avLst>
            </a:prstGeom>
            <a:solidFill>
              <a:srgbClr val="30353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091956" y="1341353"/>
              <a:ext cx="18271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400" dirty="0" smtClean="0">
                  <a:solidFill>
                    <a:srgbClr val="7AC143"/>
                  </a:solidFill>
                  <a:cs typeface="Segoe UI Light" panose="020B0502040204020203" pitchFamily="34" charset="0"/>
                </a:rPr>
                <a:t>Retail &amp; Logistics</a:t>
              </a:r>
              <a:endParaRPr lang="en-IN" sz="1400" dirty="0">
                <a:solidFill>
                  <a:srgbClr val="7AC143"/>
                </a:solidFill>
                <a:cs typeface="Segoe UI Light" panose="020B0502040204020203" pitchFamily="34" charset="0"/>
              </a:endParaRPr>
            </a:p>
          </p:txBody>
        </p:sp>
      </p:grpSp>
      <p:cxnSp>
        <p:nvCxnSpPr>
          <p:cNvPr id="3" name="Straight Connector 2"/>
          <p:cNvCxnSpPr/>
          <p:nvPr/>
        </p:nvCxnSpPr>
        <p:spPr>
          <a:xfrm>
            <a:off x="453436" y="442809"/>
            <a:ext cx="11287285" cy="0"/>
          </a:xfrm>
          <a:prstGeom prst="line">
            <a:avLst/>
          </a:prstGeom>
          <a:ln w="12700">
            <a:solidFill>
              <a:srgbClr val="7AC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308686" y="150422"/>
            <a:ext cx="357719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7AC144"/>
                </a:solidFill>
                <a:latin typeface="+mj-lt"/>
              </a:rPr>
              <a:t>APPLICATIONS</a:t>
            </a:r>
            <a:endParaRPr lang="en-US" sz="3200" dirty="0">
              <a:solidFill>
                <a:srgbClr val="7AC14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22864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 rot="10800000">
            <a:off x="6325950" y="2687217"/>
            <a:ext cx="4787647" cy="3237721"/>
          </a:xfrm>
          <a:prstGeom prst="rect">
            <a:avLst/>
          </a:prstGeom>
          <a:gradFill flip="none" rotWithShape="1">
            <a:gsLst>
              <a:gs pos="100000">
                <a:srgbClr val="667181">
                  <a:alpha val="0"/>
                </a:srgbClr>
              </a:gs>
              <a:gs pos="54000">
                <a:srgbClr val="939CAB">
                  <a:alpha val="37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6331" y="-9331"/>
            <a:ext cx="2475000" cy="2238750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 rot="10800000">
            <a:off x="922684" y="2687216"/>
            <a:ext cx="4787647" cy="3237721"/>
          </a:xfrm>
          <a:prstGeom prst="rect">
            <a:avLst/>
          </a:prstGeom>
          <a:gradFill flip="none" rotWithShape="1">
            <a:gsLst>
              <a:gs pos="100000">
                <a:srgbClr val="667181">
                  <a:alpha val="0"/>
                </a:srgbClr>
              </a:gs>
              <a:gs pos="54000">
                <a:srgbClr val="939CAB">
                  <a:alpha val="37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0" name="Group 59"/>
          <p:cNvGrpSpPr/>
          <p:nvPr/>
        </p:nvGrpSpPr>
        <p:grpSpPr>
          <a:xfrm>
            <a:off x="2476993" y="4067559"/>
            <a:ext cx="1716831" cy="429208"/>
            <a:chOff x="6755363" y="1558212"/>
            <a:chExt cx="1716831" cy="429208"/>
          </a:xfrm>
        </p:grpSpPr>
        <p:sp>
          <p:nvSpPr>
            <p:cNvPr id="61" name="Rectangle 60"/>
            <p:cNvSpPr/>
            <p:nvPr/>
          </p:nvSpPr>
          <p:spPr>
            <a:xfrm>
              <a:off x="6839339" y="1558212"/>
              <a:ext cx="1548881" cy="429208"/>
            </a:xfrm>
            <a:prstGeom prst="rect">
              <a:avLst/>
            </a:prstGeom>
            <a:solidFill>
              <a:srgbClr val="7AC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755363" y="1601881"/>
              <a:ext cx="17168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spc="300" dirty="0" smtClean="0">
                  <a:solidFill>
                    <a:schemeClr val="bg1"/>
                  </a:solidFill>
                  <a:latin typeface="Impact" panose="020B0806030902050204" pitchFamily="34" charset="0"/>
                  <a:cs typeface="Segoe UI Light" panose="020B0502040204020203" pitchFamily="34" charset="0"/>
                  <a:hlinkClick r:id="rId4"/>
                </a:rPr>
                <a:t>CLICK HERE</a:t>
              </a:r>
              <a:endParaRPr lang="en-IN" sz="1600" spc="300" dirty="0" smtClean="0">
                <a:solidFill>
                  <a:schemeClr val="bg1"/>
                </a:solidFill>
                <a:latin typeface="Impact" panose="020B0806030902050204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3154675" y="4584801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30353F"/>
                </a:solidFill>
              </a:rPr>
              <a:t>or</a:t>
            </a:r>
            <a:endParaRPr lang="en-US" sz="1600" dirty="0">
              <a:solidFill>
                <a:srgbClr val="30353F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380561" y="4940243"/>
            <a:ext cx="39405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30353F"/>
                </a:solidFill>
              </a:rPr>
              <a:t>Copy this on your web browser: 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  <a:hlinkClick r:id="rId5"/>
              </a:rPr>
              <a:t>http://80.227.52.78:8080</a:t>
            </a:r>
            <a:r>
              <a:rPr lang="en-US" sz="1100" dirty="0" smtClean="0">
                <a:solidFill>
                  <a:schemeClr val="bg2">
                    <a:lumMod val="25000"/>
                  </a:schemeClr>
                </a:solidFill>
                <a:hlinkClick r:id="rId5"/>
              </a:rPr>
              <a:t>/</a:t>
            </a:r>
            <a:endParaRPr lang="en-US" sz="11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569188" y="5271008"/>
            <a:ext cx="1563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30353F"/>
                </a:solidFill>
              </a:rPr>
              <a:t>Username:	</a:t>
            </a:r>
            <a:r>
              <a:rPr lang="en-US" sz="1200" b="1" dirty="0" smtClean="0">
                <a:solidFill>
                  <a:srgbClr val="30353F"/>
                </a:solidFill>
              </a:rPr>
              <a:t>admin</a:t>
            </a:r>
          </a:p>
          <a:p>
            <a:r>
              <a:rPr lang="en-US" sz="1200" dirty="0" smtClean="0">
                <a:solidFill>
                  <a:srgbClr val="30353F"/>
                </a:solidFill>
              </a:rPr>
              <a:t>Password:	</a:t>
            </a:r>
            <a:r>
              <a:rPr lang="en-US" sz="1200" b="1" dirty="0" smtClean="0">
                <a:solidFill>
                  <a:srgbClr val="30353F"/>
                </a:solidFill>
              </a:rPr>
              <a:t>admin</a:t>
            </a:r>
            <a:endParaRPr lang="en-US" sz="1000" b="1" dirty="0">
              <a:solidFill>
                <a:srgbClr val="30353F"/>
              </a:solidFill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6652362" y="5248553"/>
            <a:ext cx="1716831" cy="429208"/>
            <a:chOff x="6755363" y="1558212"/>
            <a:chExt cx="1716831" cy="429208"/>
          </a:xfrm>
        </p:grpSpPr>
        <p:sp>
          <p:nvSpPr>
            <p:cNvPr id="67" name="Rectangle 66"/>
            <p:cNvSpPr/>
            <p:nvPr/>
          </p:nvSpPr>
          <p:spPr>
            <a:xfrm>
              <a:off x="6839339" y="1558212"/>
              <a:ext cx="1548881" cy="429208"/>
            </a:xfrm>
            <a:prstGeom prst="rect">
              <a:avLst/>
            </a:prstGeom>
            <a:solidFill>
              <a:srgbClr val="7AC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755363" y="1601881"/>
              <a:ext cx="17168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spc="300" dirty="0" smtClean="0">
                  <a:solidFill>
                    <a:schemeClr val="bg1"/>
                  </a:solidFill>
                  <a:latin typeface="Impact" panose="020B0806030902050204" pitchFamily="34" charset="0"/>
                  <a:cs typeface="Segoe UI Light" panose="020B0502040204020203" pitchFamily="34" charset="0"/>
                  <a:hlinkClick r:id="rId6"/>
                </a:rPr>
                <a:t>CLICK HERE</a:t>
              </a:r>
              <a:endParaRPr lang="en-IN" sz="1600" spc="300" dirty="0" smtClean="0">
                <a:solidFill>
                  <a:schemeClr val="bg1"/>
                </a:solidFill>
                <a:latin typeface="Impact" panose="020B0806030902050204" pitchFamily="34" charset="0"/>
                <a:cs typeface="Segoe UI Light" panose="020B0502040204020203" pitchFamily="34" charset="0"/>
              </a:endParaRPr>
            </a:p>
          </p:txBody>
        </p:sp>
      </p:grpSp>
      <p:pic>
        <p:nvPicPr>
          <p:cNvPr id="70" name="Picture 6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4246" y="1220412"/>
            <a:ext cx="3195486" cy="256255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3237" y="2548534"/>
            <a:ext cx="571266" cy="1140771"/>
          </a:xfrm>
          <a:prstGeom prst="rect">
            <a:avLst/>
          </a:prstGeom>
          <a:effectLst/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5931" y="4410608"/>
            <a:ext cx="917144" cy="310896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7003" y="4410609"/>
            <a:ext cx="907373" cy="307718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7003" y="4800796"/>
            <a:ext cx="887816" cy="887816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0595" y="4800796"/>
            <a:ext cx="887816" cy="887816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>
            <a:off x="6795677" y="4874205"/>
            <a:ext cx="14302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30353F"/>
                </a:solidFill>
              </a:rPr>
              <a:t>Software Package</a:t>
            </a:r>
            <a:endParaRPr lang="en-US" sz="1000" b="1" dirty="0">
              <a:solidFill>
                <a:srgbClr val="30353F"/>
              </a:solidFill>
            </a:endParaRPr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8073" y="2858449"/>
            <a:ext cx="851082" cy="857578"/>
          </a:xfrm>
          <a:prstGeom prst="rect">
            <a:avLst/>
          </a:prstGeom>
        </p:spPr>
      </p:pic>
      <p:sp>
        <p:nvSpPr>
          <p:cNvPr id="80" name="TextBox 79"/>
          <p:cNvSpPr txBox="1"/>
          <p:nvPr/>
        </p:nvSpPr>
        <p:spPr>
          <a:xfrm>
            <a:off x="8677003" y="4130293"/>
            <a:ext cx="2121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30353F"/>
                </a:solidFill>
              </a:rPr>
              <a:t>Mobile Application</a:t>
            </a:r>
            <a:endParaRPr lang="en-US" sz="1000" b="1" dirty="0">
              <a:solidFill>
                <a:srgbClr val="30353F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56147" y="842701"/>
            <a:ext cx="3721515" cy="3032593"/>
            <a:chOff x="1456147" y="842701"/>
            <a:chExt cx="3721515" cy="3032593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6147" y="842701"/>
              <a:ext cx="3721515" cy="3032593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1610" y="992502"/>
              <a:ext cx="3151108" cy="1992327"/>
            </a:xfrm>
            <a:prstGeom prst="rect">
              <a:avLst/>
            </a:prstGeom>
          </p:spPr>
        </p:pic>
      </p:grpSp>
      <p:pic>
        <p:nvPicPr>
          <p:cNvPr id="79" name="Picture 78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4332" y="2856491"/>
            <a:ext cx="853024" cy="8595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638" y="1449361"/>
            <a:ext cx="1420491" cy="14753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294981" y="4194433"/>
            <a:ext cx="509605" cy="54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1179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548" y="2523826"/>
            <a:ext cx="1147204" cy="1058958"/>
          </a:xfrm>
          <a:prstGeom prst="rect">
            <a:avLst/>
          </a:prstGeom>
        </p:spPr>
      </p:pic>
      <p:cxnSp>
        <p:nvCxnSpPr>
          <p:cNvPr id="10" name="Curved Connector 9"/>
          <p:cNvCxnSpPr/>
          <p:nvPr/>
        </p:nvCxnSpPr>
        <p:spPr>
          <a:xfrm flipV="1">
            <a:off x="3525794" y="857070"/>
            <a:ext cx="8666206" cy="3987114"/>
          </a:xfrm>
          <a:prstGeom prst="curvedConnector3">
            <a:avLst>
              <a:gd name="adj1" fmla="val 48004"/>
            </a:avLst>
          </a:prstGeom>
          <a:ln w="9525">
            <a:solidFill>
              <a:srgbClr val="7AC1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428368" y="3907766"/>
            <a:ext cx="3361698" cy="2482023"/>
            <a:chOff x="609601" y="3630453"/>
            <a:chExt cx="3361698" cy="248202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601" y="3630453"/>
              <a:ext cx="3361698" cy="248202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3210" y="3762672"/>
              <a:ext cx="2833817" cy="1608398"/>
            </a:xfrm>
            <a:prstGeom prst="rect">
              <a:avLst/>
            </a:prstGeom>
          </p:spPr>
        </p:pic>
      </p:grpSp>
      <p:sp>
        <p:nvSpPr>
          <p:cNvPr id="14" name="Oval 13"/>
          <p:cNvSpPr/>
          <p:nvPr/>
        </p:nvSpPr>
        <p:spPr>
          <a:xfrm>
            <a:off x="4448433" y="4669171"/>
            <a:ext cx="172994" cy="172994"/>
          </a:xfrm>
          <a:prstGeom prst="ellipse">
            <a:avLst/>
          </a:prstGeom>
          <a:solidFill>
            <a:srgbClr val="7AC143"/>
          </a:solidFill>
          <a:ln>
            <a:solidFill>
              <a:srgbClr val="474B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471545" y="4489956"/>
            <a:ext cx="112221" cy="112221"/>
          </a:xfrm>
          <a:prstGeom prst="ellipse">
            <a:avLst/>
          </a:prstGeom>
          <a:solidFill>
            <a:schemeClr val="bg1"/>
          </a:solidFill>
          <a:ln>
            <a:solidFill>
              <a:srgbClr val="7AC1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335556" y="4116079"/>
            <a:ext cx="172994" cy="172994"/>
          </a:xfrm>
          <a:prstGeom prst="ellipse">
            <a:avLst/>
          </a:prstGeom>
          <a:solidFill>
            <a:srgbClr val="7AC143"/>
          </a:solidFill>
          <a:ln>
            <a:solidFill>
              <a:srgbClr val="474B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604551" y="2637514"/>
            <a:ext cx="172994" cy="172994"/>
          </a:xfrm>
          <a:prstGeom prst="ellipse">
            <a:avLst/>
          </a:prstGeom>
          <a:solidFill>
            <a:srgbClr val="7AC143"/>
          </a:solidFill>
          <a:ln>
            <a:solidFill>
              <a:srgbClr val="474B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190079" y="3582784"/>
            <a:ext cx="112221" cy="112221"/>
          </a:xfrm>
          <a:prstGeom prst="ellipse">
            <a:avLst/>
          </a:prstGeom>
          <a:solidFill>
            <a:schemeClr val="bg1"/>
          </a:solidFill>
          <a:ln>
            <a:solidFill>
              <a:srgbClr val="7AC1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866480" y="1508156"/>
            <a:ext cx="112221" cy="112221"/>
          </a:xfrm>
          <a:prstGeom prst="ellipse">
            <a:avLst/>
          </a:prstGeom>
          <a:solidFill>
            <a:schemeClr val="bg1"/>
          </a:solidFill>
          <a:ln>
            <a:solidFill>
              <a:srgbClr val="7AC1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9918358" y="1064704"/>
            <a:ext cx="172994" cy="172994"/>
          </a:xfrm>
          <a:prstGeom prst="ellipse">
            <a:avLst/>
          </a:prstGeom>
          <a:solidFill>
            <a:srgbClr val="7AC143"/>
          </a:solidFill>
          <a:ln>
            <a:solidFill>
              <a:srgbClr val="474B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1234857" y="857070"/>
            <a:ext cx="112221" cy="112221"/>
          </a:xfrm>
          <a:prstGeom prst="ellipse">
            <a:avLst/>
          </a:prstGeom>
          <a:solidFill>
            <a:schemeClr val="bg1"/>
          </a:solidFill>
          <a:ln>
            <a:solidFill>
              <a:srgbClr val="7AC1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722260" y="5869720"/>
            <a:ext cx="160813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>
                <a:solidFill>
                  <a:srgbClr val="7AC143"/>
                </a:solidFill>
                <a:latin typeface="+mj-lt"/>
              </a:rPr>
              <a:t>INTEGRATION WITH API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biLevel thresh="75000"/>
          </a:blip>
          <a:stretch>
            <a:fillRect/>
          </a:stretch>
        </p:blipFill>
        <p:spPr>
          <a:xfrm rot="5400000">
            <a:off x="5378729" y="5572815"/>
            <a:ext cx="315000" cy="315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743900" y="6092552"/>
            <a:ext cx="156485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BioTime 8.5 has a standard</a:t>
            </a:r>
          </a:p>
          <a:p>
            <a:pPr algn="ctr"/>
            <a:r>
              <a:rPr lang="en-US" sz="1000" dirty="0" smtClean="0"/>
              <a:t>API for third-party software</a:t>
            </a:r>
            <a:endParaRPr lang="en-US" sz="1000" dirty="0"/>
          </a:p>
          <a:p>
            <a:pPr algn="ctr"/>
            <a:r>
              <a:rPr lang="en-US" sz="1000" dirty="0" smtClean="0"/>
              <a:t>integrations</a:t>
            </a:r>
            <a:endParaRPr lang="en-US" sz="1000" dirty="0"/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4529187" y="3630112"/>
            <a:ext cx="0" cy="971115"/>
          </a:xfrm>
          <a:prstGeom prst="line">
            <a:avLst/>
          </a:prstGeom>
          <a:ln>
            <a:solidFill>
              <a:srgbClr val="7AC1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5527655" y="4678344"/>
            <a:ext cx="0" cy="798725"/>
          </a:xfrm>
          <a:prstGeom prst="line">
            <a:avLst/>
          </a:prstGeom>
          <a:ln>
            <a:solidFill>
              <a:srgbClr val="7AC1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610851" y="2136522"/>
            <a:ext cx="158569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rgbClr val="7AC143"/>
                </a:solidFill>
                <a:latin typeface="+mj-lt"/>
              </a:rPr>
              <a:t>ROSTER MANAGEMENT</a:t>
            </a:r>
            <a:endParaRPr lang="en-US" sz="1050" b="1" dirty="0">
              <a:solidFill>
                <a:srgbClr val="7AC143"/>
              </a:solidFill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71387" y="2359354"/>
            <a:ext cx="186461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Administrator can easily manage</a:t>
            </a:r>
          </a:p>
          <a:p>
            <a:pPr algn="ctr"/>
            <a:r>
              <a:rPr lang="en-US" sz="1000" dirty="0" smtClean="0"/>
              <a:t>multiple schedule assignments</a:t>
            </a:r>
          </a:p>
          <a:p>
            <a:pPr algn="ctr"/>
            <a:r>
              <a:rPr lang="en-US" sz="1000" dirty="0" smtClean="0"/>
              <a:t>using excel import</a:t>
            </a:r>
            <a:endParaRPr lang="en-US" sz="1000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7">
            <a:biLevel thresh="75000"/>
          </a:blip>
          <a:stretch>
            <a:fillRect/>
          </a:stretch>
        </p:blipFill>
        <p:spPr>
          <a:xfrm>
            <a:off x="6279545" y="1838751"/>
            <a:ext cx="281250" cy="281250"/>
          </a:xfrm>
          <a:prstGeom prst="rect">
            <a:avLst/>
          </a:prstGeom>
        </p:spPr>
      </p:pic>
      <p:cxnSp>
        <p:nvCxnSpPr>
          <p:cNvPr id="30" name="Straight Connector 29"/>
          <p:cNvCxnSpPr/>
          <p:nvPr/>
        </p:nvCxnSpPr>
        <p:spPr>
          <a:xfrm flipV="1">
            <a:off x="6405577" y="2929901"/>
            <a:ext cx="0" cy="1135184"/>
          </a:xfrm>
          <a:prstGeom prst="line">
            <a:avLst/>
          </a:prstGeom>
          <a:ln>
            <a:solidFill>
              <a:srgbClr val="7AC1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814963" y="893655"/>
            <a:ext cx="174278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rgbClr val="7AC143"/>
                </a:solidFill>
                <a:latin typeface="+mj-lt"/>
              </a:rPr>
              <a:t>OVERTIME MANAGEMENT</a:t>
            </a:r>
            <a:endParaRPr lang="en-US" sz="1050" b="1" dirty="0">
              <a:solidFill>
                <a:srgbClr val="7AC143"/>
              </a:solidFill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862248" y="1116487"/>
            <a:ext cx="164820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Multiple overtime levels that</a:t>
            </a:r>
          </a:p>
          <a:p>
            <a:pPr algn="ctr"/>
            <a:r>
              <a:rPr lang="en-US" sz="1000" dirty="0" smtClean="0"/>
              <a:t>can be set to employees</a:t>
            </a:r>
          </a:p>
          <a:p>
            <a:pPr algn="ctr"/>
            <a:r>
              <a:rPr lang="en-US" sz="1000" dirty="0" smtClean="0"/>
              <a:t>for payroll calculations</a:t>
            </a:r>
            <a:endParaRPr lang="en-US" sz="1000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biLevel thresh="75000"/>
          </a:blip>
          <a:stretch>
            <a:fillRect/>
          </a:stretch>
        </p:blipFill>
        <p:spPr>
          <a:xfrm>
            <a:off x="7532400" y="558389"/>
            <a:ext cx="303750" cy="315000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>
          <a:xfrm flipV="1">
            <a:off x="7244640" y="3732461"/>
            <a:ext cx="0" cy="680919"/>
          </a:xfrm>
          <a:prstGeom prst="line">
            <a:avLst/>
          </a:prstGeom>
          <a:ln>
            <a:solidFill>
              <a:srgbClr val="7AC1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453402" y="4828536"/>
            <a:ext cx="158248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rgbClr val="7AC143"/>
                </a:solidFill>
                <a:latin typeface="+mj-lt"/>
              </a:rPr>
              <a:t>DATABASE MIGRATION</a:t>
            </a:r>
            <a:endParaRPr lang="en-US" sz="1050" b="1" dirty="0">
              <a:solidFill>
                <a:srgbClr val="7AC143"/>
              </a:solidFill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20536" y="5051368"/>
            <a:ext cx="16482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Allows the user to upgrade</a:t>
            </a:r>
          </a:p>
          <a:p>
            <a:pPr algn="ctr"/>
            <a:r>
              <a:rPr lang="en-US" sz="1000" dirty="0" smtClean="0"/>
              <a:t>the software easily by inbuilt</a:t>
            </a:r>
          </a:p>
          <a:p>
            <a:pPr algn="ctr"/>
            <a:r>
              <a:rPr lang="en-US" sz="1000" dirty="0" smtClean="0"/>
              <a:t>operation</a:t>
            </a:r>
            <a:endParaRPr lang="en-US" sz="1000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9">
            <a:biLevel thresh="75000"/>
          </a:blip>
          <a:stretch>
            <a:fillRect/>
          </a:stretch>
        </p:blipFill>
        <p:spPr>
          <a:xfrm>
            <a:off x="7099512" y="4485569"/>
            <a:ext cx="315000" cy="315000"/>
          </a:xfrm>
          <a:prstGeom prst="rect">
            <a:avLst/>
          </a:prstGeom>
        </p:spPr>
      </p:pic>
      <p:cxnSp>
        <p:nvCxnSpPr>
          <p:cNvPr id="38" name="Straight Connector 37"/>
          <p:cNvCxnSpPr/>
          <p:nvPr/>
        </p:nvCxnSpPr>
        <p:spPr>
          <a:xfrm flipV="1">
            <a:off x="7688209" y="1674531"/>
            <a:ext cx="0" cy="885466"/>
          </a:xfrm>
          <a:prstGeom prst="line">
            <a:avLst/>
          </a:prstGeom>
          <a:ln>
            <a:solidFill>
              <a:srgbClr val="7AC1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9356341" y="371139"/>
            <a:ext cx="128272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rgbClr val="7AC143"/>
                </a:solidFill>
                <a:latin typeface="+mj-lt"/>
              </a:rPr>
              <a:t>NEW DASHBOARD</a:t>
            </a:r>
            <a:endParaRPr lang="en-US" sz="1050" b="1" dirty="0">
              <a:solidFill>
                <a:srgbClr val="7AC143"/>
              </a:solidFill>
              <a:latin typeface="+mj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258409" y="538314"/>
            <a:ext cx="1492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M</a:t>
            </a:r>
            <a:r>
              <a:rPr lang="en-US" sz="1000" dirty="0" smtClean="0"/>
              <a:t>onitor all attendance summary in one page</a:t>
            </a:r>
            <a:endParaRPr lang="en-US" sz="1000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10">
            <a:biLevel thresh="75000"/>
          </a:blip>
          <a:stretch>
            <a:fillRect/>
          </a:stretch>
        </p:blipFill>
        <p:spPr>
          <a:xfrm>
            <a:off x="9843746" y="61927"/>
            <a:ext cx="303750" cy="30375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7869293" y="3403066"/>
            <a:ext cx="208903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rgbClr val="7AC143"/>
                </a:solidFill>
                <a:latin typeface="+mj-lt"/>
              </a:rPr>
              <a:t>GEOFENCING MOBILE PUNCHES</a:t>
            </a:r>
            <a:endParaRPr lang="en-US" sz="1050" b="1" dirty="0">
              <a:solidFill>
                <a:srgbClr val="7AC143"/>
              </a:solidFill>
              <a:latin typeface="+mj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971074" y="3625898"/>
            <a:ext cx="188545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Creates a geographic boundaries</a:t>
            </a:r>
          </a:p>
          <a:p>
            <a:pPr algn="ctr"/>
            <a:r>
              <a:rPr lang="en-US" sz="1000" dirty="0" smtClean="0"/>
              <a:t>to restrict mobile application</a:t>
            </a:r>
          </a:p>
          <a:p>
            <a:pPr algn="ctr"/>
            <a:r>
              <a:rPr lang="en-US" sz="1000" dirty="0" smtClean="0"/>
              <a:t>punches</a:t>
            </a:r>
            <a:endParaRPr lang="en-US" sz="1000" dirty="0"/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8923607" y="1674532"/>
            <a:ext cx="0" cy="1329925"/>
          </a:xfrm>
          <a:prstGeom prst="line">
            <a:avLst/>
          </a:prstGeom>
          <a:ln>
            <a:solidFill>
              <a:srgbClr val="7AC1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/>
          <p:cNvPicPr>
            <a:picLocks noChangeAspect="1"/>
          </p:cNvPicPr>
          <p:nvPr/>
        </p:nvPicPr>
        <p:blipFill>
          <a:blip r:embed="rId11">
            <a:biLevel thresh="75000"/>
          </a:blip>
          <a:stretch>
            <a:fillRect/>
          </a:stretch>
        </p:blipFill>
        <p:spPr>
          <a:xfrm>
            <a:off x="8805513" y="3080537"/>
            <a:ext cx="326250" cy="326250"/>
          </a:xfrm>
          <a:prstGeom prst="rect">
            <a:avLst/>
          </a:prstGeom>
        </p:spPr>
      </p:pic>
      <p:cxnSp>
        <p:nvCxnSpPr>
          <p:cNvPr id="46" name="Straight Connector 45"/>
          <p:cNvCxnSpPr/>
          <p:nvPr/>
        </p:nvCxnSpPr>
        <p:spPr>
          <a:xfrm flipV="1">
            <a:off x="9997703" y="913180"/>
            <a:ext cx="0" cy="95681"/>
          </a:xfrm>
          <a:prstGeom prst="line">
            <a:avLst/>
          </a:prstGeom>
          <a:ln>
            <a:solidFill>
              <a:srgbClr val="7AC1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0515918" y="2337475"/>
            <a:ext cx="150233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rgbClr val="7AC143"/>
                </a:solidFill>
                <a:latin typeface="+mj-lt"/>
              </a:rPr>
              <a:t>BIOPHOTO FUNCTION</a:t>
            </a:r>
            <a:endParaRPr lang="en-US" sz="1050" b="1" dirty="0">
              <a:solidFill>
                <a:srgbClr val="7AC143"/>
              </a:solidFill>
              <a:latin typeface="+mj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427740" y="2560307"/>
            <a:ext cx="16786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Enables to register a user</a:t>
            </a:r>
          </a:p>
          <a:p>
            <a:pPr algn="ctr"/>
            <a:r>
              <a:rPr lang="en-US" sz="1000" dirty="0" smtClean="0"/>
              <a:t>using mobile. This function is</a:t>
            </a:r>
          </a:p>
          <a:p>
            <a:pPr algn="ctr"/>
            <a:r>
              <a:rPr lang="en-US" sz="1000" dirty="0" smtClean="0"/>
              <a:t>designed for visible light</a:t>
            </a:r>
          </a:p>
          <a:p>
            <a:pPr algn="ctr"/>
            <a:r>
              <a:rPr lang="en-US" sz="1000" dirty="0" smtClean="0"/>
              <a:t>facial terminals only.</a:t>
            </a:r>
            <a:endParaRPr lang="en-US" sz="1000" dirty="0"/>
          </a:p>
        </p:txBody>
      </p:sp>
      <p:cxnSp>
        <p:nvCxnSpPr>
          <p:cNvPr id="52" name="Straight Connector 51"/>
          <p:cNvCxnSpPr/>
          <p:nvPr/>
        </p:nvCxnSpPr>
        <p:spPr>
          <a:xfrm flipV="1">
            <a:off x="11292372" y="1000623"/>
            <a:ext cx="0" cy="874830"/>
          </a:xfrm>
          <a:prstGeom prst="line">
            <a:avLst/>
          </a:prstGeom>
          <a:ln>
            <a:solidFill>
              <a:srgbClr val="7AC1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52"/>
          <p:cNvPicPr>
            <a:picLocks noChangeAspect="1"/>
          </p:cNvPicPr>
          <p:nvPr/>
        </p:nvPicPr>
        <p:blipFill>
          <a:blip r:embed="rId12">
            <a:biLevel thresh="75000"/>
          </a:blip>
          <a:stretch>
            <a:fillRect/>
          </a:stretch>
        </p:blipFill>
        <p:spPr>
          <a:xfrm>
            <a:off x="11134958" y="1990517"/>
            <a:ext cx="315000" cy="315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27395" y="2577400"/>
            <a:ext cx="261015" cy="263432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3395705" y="2849898"/>
            <a:ext cx="22749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rgbClr val="7AC143"/>
                </a:solidFill>
                <a:latin typeface="+mj-lt"/>
              </a:rPr>
              <a:t>WHATSAPP NOTIFICATIONS</a:t>
            </a:r>
            <a:endParaRPr lang="en-US" sz="1050" b="1" dirty="0">
              <a:solidFill>
                <a:srgbClr val="7AC143"/>
              </a:solidFill>
              <a:latin typeface="+mj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673827" y="3072730"/>
            <a:ext cx="17187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WhatsApp notifications for</a:t>
            </a:r>
          </a:p>
          <a:p>
            <a:pPr algn="ctr"/>
            <a:r>
              <a:rPr lang="en-US" sz="1000" dirty="0" smtClean="0"/>
              <a:t>attendance exceptions and</a:t>
            </a:r>
          </a:p>
          <a:p>
            <a:pPr algn="ctr"/>
            <a:r>
              <a:rPr lang="en-US" sz="1000" dirty="0" smtClean="0"/>
              <a:t>punch alerts.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091451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997783" y="5669902"/>
            <a:ext cx="21964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</a:rPr>
              <a:t>Updated: 18 September 2019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31907" y="2214124"/>
            <a:ext cx="3928187" cy="942392"/>
          </a:xfrm>
          <a:prstGeom prst="rect">
            <a:avLst/>
          </a:prstGeom>
          <a:solidFill>
            <a:srgbClr val="7AC14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70653" y="3691646"/>
            <a:ext cx="9050694" cy="2404354"/>
          </a:xfrm>
          <a:prstGeom prst="rect">
            <a:avLst/>
          </a:prstGeom>
          <a:solidFill>
            <a:srgbClr val="7AC14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04571" y="2286000"/>
            <a:ext cx="31828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474B4F"/>
                </a:solidFill>
                <a:latin typeface="Myriad Pro" panose="020B0503030403020204" pitchFamily="34" charset="0"/>
                <a:cs typeface="Segoe UI" panose="020B0502040204020203" pitchFamily="34" charset="0"/>
              </a:rPr>
              <a:t>THANK YOU</a:t>
            </a:r>
            <a:endParaRPr lang="en-US" sz="4400" b="1" dirty="0">
              <a:solidFill>
                <a:srgbClr val="474B4F"/>
              </a:solidFill>
              <a:latin typeface="Myriad Pro" panose="020B0503030403020204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79207" y="3887457"/>
            <a:ext cx="4433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474B4F"/>
                </a:solidFill>
                <a:cs typeface="Segoe UI" panose="020B0502040204020203" pitchFamily="34" charset="0"/>
              </a:rPr>
              <a:t>If you have any questions, you may reach us at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55283" y="4385848"/>
            <a:ext cx="828143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45494C"/>
                </a:solidFill>
                <a:latin typeface="+mj-lt"/>
                <a:cs typeface="Segoe UI" panose="020B0502040204020203" pitchFamily="34" charset="0"/>
              </a:rPr>
              <a:t>ZKTeco Middle East</a:t>
            </a:r>
          </a:p>
          <a:p>
            <a:pPr algn="ctr"/>
            <a:r>
              <a:rPr lang="en-US" dirty="0" smtClean="0">
                <a:solidFill>
                  <a:srgbClr val="474B4F"/>
                </a:solidFill>
                <a:cs typeface="Segoe UI" panose="020B0502040204020203" pitchFamily="34" charset="0"/>
              </a:rPr>
              <a:t>P.O. Box 4323, Office 1207, Floor 112, Arenco Tower, Media City, Dubai, U.A.E.</a:t>
            </a:r>
          </a:p>
          <a:p>
            <a:pPr algn="ctr"/>
            <a:r>
              <a:rPr lang="en-US" dirty="0" smtClean="0">
                <a:solidFill>
                  <a:srgbClr val="474B4F"/>
                </a:solidFill>
                <a:cs typeface="Segoe UI" panose="020B0502040204020203" pitchFamily="34" charset="0"/>
              </a:rPr>
              <a:t>Tel No.: +971 4 3927639 | +971 4 3927649</a:t>
            </a:r>
          </a:p>
          <a:p>
            <a:pPr algn="ctr"/>
            <a:r>
              <a:rPr lang="en-US" dirty="0" smtClean="0">
                <a:solidFill>
                  <a:srgbClr val="474B4F"/>
                </a:solidFill>
                <a:cs typeface="Segoe UI" panose="020B0502040204020203" pitchFamily="34" charset="0"/>
              </a:rPr>
              <a:t>E-mail: zk_me@zkteco.com</a:t>
            </a:r>
          </a:p>
          <a:p>
            <a:pPr algn="ctr"/>
            <a:r>
              <a:rPr lang="en-US" dirty="0" smtClean="0">
                <a:solidFill>
                  <a:srgbClr val="474B4F"/>
                </a:solidFill>
                <a:cs typeface="Segoe UI" panose="020B0502040204020203" pitchFamily="34" charset="0"/>
              </a:rPr>
              <a:t>www.zkteco.me</a:t>
            </a:r>
          </a:p>
        </p:txBody>
      </p:sp>
    </p:spTree>
    <p:extLst>
      <p:ext uri="{BB962C8B-B14F-4D97-AF65-F5344CB8AC3E}">
        <p14:creationId xmlns:p14="http://schemas.microsoft.com/office/powerpoint/2010/main" val="38894292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8386" y="2232297"/>
            <a:ext cx="1874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474B4F"/>
                </a:solidFill>
              </a:rPr>
              <a:t>Web-based </a:t>
            </a:r>
            <a:r>
              <a:rPr lang="en-US" sz="1200" dirty="0">
                <a:solidFill>
                  <a:srgbClr val="474B4F"/>
                </a:solidFill>
              </a:rPr>
              <a:t>t</a:t>
            </a:r>
            <a:r>
              <a:rPr lang="en-US" sz="1200" dirty="0" smtClean="0">
                <a:solidFill>
                  <a:srgbClr val="474B4F"/>
                </a:solidFill>
              </a:rPr>
              <a:t>ime </a:t>
            </a:r>
            <a:r>
              <a:rPr lang="en-US" sz="1200" dirty="0">
                <a:solidFill>
                  <a:srgbClr val="474B4F"/>
                </a:solidFill>
              </a:rPr>
              <a:t>a</a:t>
            </a:r>
            <a:r>
              <a:rPr lang="en-US" sz="1200" dirty="0" smtClean="0">
                <a:solidFill>
                  <a:srgbClr val="474B4F"/>
                </a:solidFill>
              </a:rPr>
              <a:t>ttendance </a:t>
            </a:r>
            <a:r>
              <a:rPr lang="en-US" sz="1200" dirty="0">
                <a:solidFill>
                  <a:srgbClr val="474B4F"/>
                </a:solidFill>
              </a:rPr>
              <a:t>s</a:t>
            </a:r>
            <a:r>
              <a:rPr lang="en-US" sz="1200" dirty="0" smtClean="0">
                <a:solidFill>
                  <a:srgbClr val="474B4F"/>
                </a:solidFill>
              </a:rPr>
              <a:t>oftware</a:t>
            </a:r>
            <a:endParaRPr lang="en-US" sz="1200" dirty="0">
              <a:solidFill>
                <a:srgbClr val="474B4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9839" y="2232297"/>
            <a:ext cx="1874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474B4F"/>
                </a:solidFill>
              </a:rPr>
              <a:t>Simple access</a:t>
            </a:r>
          </a:p>
          <a:p>
            <a:pPr algn="ctr"/>
            <a:r>
              <a:rPr lang="en-US" sz="1200" dirty="0">
                <a:solidFill>
                  <a:srgbClr val="474B4F"/>
                </a:solidFill>
              </a:rPr>
              <a:t>c</a:t>
            </a:r>
            <a:r>
              <a:rPr lang="en-US" sz="1200" dirty="0" smtClean="0">
                <a:solidFill>
                  <a:srgbClr val="474B4F"/>
                </a:solidFill>
              </a:rPr>
              <a:t>ontrol </a:t>
            </a:r>
            <a:r>
              <a:rPr lang="en-US" sz="1200" dirty="0">
                <a:solidFill>
                  <a:srgbClr val="474B4F"/>
                </a:solidFill>
              </a:rPr>
              <a:t>m</a:t>
            </a:r>
            <a:r>
              <a:rPr lang="en-US" sz="1200" dirty="0" smtClean="0">
                <a:solidFill>
                  <a:srgbClr val="474B4F"/>
                </a:solidFill>
              </a:rPr>
              <a:t>odule</a:t>
            </a:r>
            <a:endParaRPr lang="en-US" sz="1200" dirty="0">
              <a:solidFill>
                <a:srgbClr val="474B4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69244" y="2232297"/>
            <a:ext cx="1874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474B4F"/>
                </a:solidFill>
              </a:rPr>
              <a:t>Payroll management</a:t>
            </a:r>
          </a:p>
          <a:p>
            <a:pPr algn="ctr"/>
            <a:r>
              <a:rPr lang="en-US" sz="1200" dirty="0" smtClean="0">
                <a:solidFill>
                  <a:srgbClr val="474B4F"/>
                </a:solidFill>
              </a:rPr>
              <a:t>and WPS report</a:t>
            </a:r>
            <a:endParaRPr lang="en-US" sz="1200" dirty="0">
              <a:solidFill>
                <a:srgbClr val="474B4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281" y="1692857"/>
            <a:ext cx="416250" cy="40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2936" y="1659107"/>
            <a:ext cx="348750" cy="416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1091" y="1670357"/>
            <a:ext cx="371250" cy="427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1745" y="1661815"/>
            <a:ext cx="393750" cy="4387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311461" y="2232297"/>
            <a:ext cx="2094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474B4F"/>
                </a:solidFill>
              </a:rPr>
              <a:t>Auto-synchronization of</a:t>
            </a:r>
          </a:p>
          <a:p>
            <a:pPr algn="ctr"/>
            <a:r>
              <a:rPr lang="en-US" sz="1200" dirty="0">
                <a:solidFill>
                  <a:srgbClr val="474B4F"/>
                </a:solidFill>
              </a:rPr>
              <a:t>b</a:t>
            </a:r>
            <a:r>
              <a:rPr lang="en-US" sz="1200" dirty="0" smtClean="0">
                <a:solidFill>
                  <a:srgbClr val="474B4F"/>
                </a:solidFill>
              </a:rPr>
              <a:t>iometric </a:t>
            </a:r>
            <a:r>
              <a:rPr lang="en-US" sz="1200" dirty="0">
                <a:solidFill>
                  <a:srgbClr val="474B4F"/>
                </a:solidFill>
              </a:rPr>
              <a:t>t</a:t>
            </a:r>
            <a:r>
              <a:rPr lang="en-US" sz="1200" dirty="0" smtClean="0">
                <a:solidFill>
                  <a:srgbClr val="474B4F"/>
                </a:solidFill>
              </a:rPr>
              <a:t>emplates</a:t>
            </a:r>
            <a:endParaRPr lang="en-US" sz="1200" dirty="0">
              <a:solidFill>
                <a:srgbClr val="474B4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39839" y="3625544"/>
            <a:ext cx="1874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474B4F"/>
                </a:solidFill>
              </a:rPr>
              <a:t>Flexible shift scheduling</a:t>
            </a:r>
            <a:r>
              <a:rPr lang="en-US" sz="1200" dirty="0">
                <a:solidFill>
                  <a:srgbClr val="474B4F"/>
                </a:solidFill>
              </a:rPr>
              <a:t> </a:t>
            </a:r>
            <a:r>
              <a:rPr lang="en-US" sz="1200" dirty="0" smtClean="0">
                <a:solidFill>
                  <a:srgbClr val="474B4F"/>
                </a:solidFill>
              </a:rPr>
              <a:t>and cross-day shift</a:t>
            </a:r>
            <a:endParaRPr lang="en-US" sz="1200" dirty="0">
              <a:solidFill>
                <a:srgbClr val="474B4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4781" y="3087607"/>
            <a:ext cx="461250" cy="450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87934" y="3625544"/>
            <a:ext cx="1874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474B4F"/>
                </a:solidFill>
              </a:rPr>
              <a:t>Multi-level approvals and automatic e-mail alerts</a:t>
            </a:r>
            <a:endParaRPr lang="en-US" sz="1200" dirty="0">
              <a:solidFill>
                <a:srgbClr val="474B4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53778" y="3625544"/>
            <a:ext cx="23046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474B4F"/>
                </a:solidFill>
              </a:rPr>
              <a:t>Real-time data transmission</a:t>
            </a:r>
            <a:endParaRPr lang="en-US" sz="1200" dirty="0">
              <a:solidFill>
                <a:srgbClr val="474B4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56792" y="3087607"/>
            <a:ext cx="461250" cy="45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206289" y="3625543"/>
            <a:ext cx="23046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474B4F"/>
                </a:solidFill>
              </a:rPr>
              <a:t>Employee self-service</a:t>
            </a:r>
            <a:endParaRPr lang="en-US" sz="1200" dirty="0">
              <a:solidFill>
                <a:srgbClr val="474B4F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17280" y="4488280"/>
            <a:ext cx="416250" cy="43875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38200" y="4999856"/>
            <a:ext cx="1874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474B4F"/>
                </a:solidFill>
              </a:rPr>
              <a:t>Multiple administrator</a:t>
            </a:r>
          </a:p>
          <a:p>
            <a:pPr algn="ctr"/>
            <a:r>
              <a:rPr lang="en-US" sz="1200" dirty="0">
                <a:solidFill>
                  <a:srgbClr val="474B4F"/>
                </a:solidFill>
              </a:rPr>
              <a:t>p</a:t>
            </a:r>
            <a:r>
              <a:rPr lang="en-US" sz="1200" dirty="0" smtClean="0">
                <a:solidFill>
                  <a:srgbClr val="474B4F"/>
                </a:solidFill>
              </a:rPr>
              <a:t>rivilege</a:t>
            </a:r>
            <a:endParaRPr lang="en-US" sz="1200" dirty="0">
              <a:solidFill>
                <a:srgbClr val="474B4F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02936" y="4477030"/>
            <a:ext cx="416250" cy="46125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739839" y="4999856"/>
            <a:ext cx="1908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474B4F"/>
                </a:solidFill>
              </a:rPr>
              <a:t>Supports multiple</a:t>
            </a:r>
          </a:p>
          <a:p>
            <a:pPr algn="ctr"/>
            <a:r>
              <a:rPr lang="en-US" sz="1200" dirty="0" smtClean="0">
                <a:solidFill>
                  <a:srgbClr val="474B4F"/>
                </a:solidFill>
              </a:rPr>
              <a:t>languages</a:t>
            </a:r>
            <a:endParaRPr lang="en-US" sz="1200" dirty="0">
              <a:solidFill>
                <a:srgbClr val="474B4F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31733" y="4488280"/>
            <a:ext cx="348750" cy="41625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568636" y="4999855"/>
            <a:ext cx="1874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474B4F"/>
                </a:solidFill>
              </a:rPr>
              <a:t>Attendance reports and calculation</a:t>
            </a:r>
            <a:endParaRPr lang="en-US" sz="1200" dirty="0">
              <a:solidFill>
                <a:srgbClr val="474B4F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96260" y="4435438"/>
            <a:ext cx="259235" cy="46909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470642" y="4999855"/>
            <a:ext cx="18749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474B4F"/>
                </a:solidFill>
              </a:rPr>
              <a:t>Mobile application</a:t>
            </a:r>
            <a:endParaRPr lang="en-US" sz="1200" dirty="0">
              <a:solidFill>
                <a:srgbClr val="474B4F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78488" y="3168217"/>
            <a:ext cx="397644" cy="41803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76485" y="3186450"/>
            <a:ext cx="403998" cy="420158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797920" y="576577"/>
            <a:ext cx="25961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45494C"/>
                </a:solidFill>
                <a:latin typeface="+mj-lt"/>
              </a:rPr>
              <a:t>FEATURES</a:t>
            </a:r>
            <a:endParaRPr lang="en-US" sz="3200" dirty="0">
              <a:solidFill>
                <a:srgbClr val="45494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641963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981466" y="576577"/>
            <a:ext cx="102290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45494C"/>
                </a:solidFill>
                <a:latin typeface="+mj-lt"/>
              </a:rPr>
              <a:t>WEB-BASED TIME ATTENDANCE SOFTWARE </a:t>
            </a:r>
            <a:endParaRPr lang="en-US" sz="3200" dirty="0">
              <a:solidFill>
                <a:srgbClr val="45494C"/>
              </a:solidFill>
              <a:latin typeface="+mj-lt"/>
            </a:endParaRPr>
          </a:p>
        </p:txBody>
      </p:sp>
      <p:sp>
        <p:nvSpPr>
          <p:cNvPr id="30" name="Rectangle 29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3107333" y="2522646"/>
            <a:ext cx="2893025" cy="2632515"/>
          </a:xfrm>
          <a:prstGeom prst="rect">
            <a:avLst/>
          </a:prstGeom>
          <a:solidFill>
            <a:srgbClr val="CFCFC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4551" y="2522646"/>
            <a:ext cx="2893025" cy="2632515"/>
          </a:xfrm>
          <a:prstGeom prst="rect">
            <a:avLst/>
          </a:prstGeom>
          <a:solidFill>
            <a:srgbClr val="CFCFC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9C2A804C-860C-42CE-B071-DD567E25871D}"/>
              </a:ext>
            </a:extLst>
          </p:cNvPr>
          <p:cNvSpPr txBox="1"/>
          <p:nvPr/>
        </p:nvSpPr>
        <p:spPr>
          <a:xfrm>
            <a:off x="284782" y="3733301"/>
            <a:ext cx="2332562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7AC143"/>
                </a:solidFill>
              </a:rPr>
              <a:t>Automatically transferring </a:t>
            </a:r>
            <a:r>
              <a:rPr lang="en-US" sz="1400" dirty="0" smtClean="0"/>
              <a:t>all data from device to the server</a:t>
            </a:r>
            <a:endParaRPr lang="en-US" sz="1400" dirty="0"/>
          </a:p>
        </p:txBody>
      </p:sp>
      <p:grpSp>
        <p:nvGrpSpPr>
          <p:cNvPr id="33" name="Group 99"/>
          <p:cNvGrpSpPr/>
          <p:nvPr/>
        </p:nvGrpSpPr>
        <p:grpSpPr>
          <a:xfrm>
            <a:off x="731226" y="2094735"/>
            <a:ext cx="1439675" cy="1439863"/>
            <a:chOff x="3381375" y="2647950"/>
            <a:chExt cx="1439863" cy="1439863"/>
          </a:xfrm>
        </p:grpSpPr>
        <p:grpSp>
          <p:nvGrpSpPr>
            <p:cNvPr id="34" name="Group 6"/>
            <p:cNvGrpSpPr>
              <a:grpSpLocks/>
            </p:cNvGrpSpPr>
            <p:nvPr/>
          </p:nvGrpSpPr>
          <p:grpSpPr bwMode="auto">
            <a:xfrm>
              <a:off x="3381375" y="2647950"/>
              <a:ext cx="1439863" cy="1439863"/>
              <a:chOff x="0" y="0"/>
              <a:chExt cx="4195" cy="4195"/>
            </a:xfrm>
          </p:grpSpPr>
          <p:grpSp>
            <p:nvGrpSpPr>
              <p:cNvPr id="36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4195" cy="4195"/>
                <a:chOff x="0" y="0"/>
                <a:chExt cx="2664000" cy="2664000"/>
              </a:xfrm>
            </p:grpSpPr>
            <p:sp>
              <p:nvSpPr>
                <p:cNvPr id="38" name="椭圆 1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664000" cy="2664000"/>
                </a:xfrm>
                <a:prstGeom prst="ellipse">
                  <a:avLst/>
                </a:prstGeom>
                <a:solidFill>
                  <a:srgbClr val="45494C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>
                    <a:buFont typeface="Arial" pitchFamily="34" charset="0"/>
                    <a:buNone/>
                  </a:pPr>
                  <a:endParaRPr lang="en-US" altLang="en-US" sz="9600" b="1">
                    <a:solidFill>
                      <a:srgbClr val="8EC31F"/>
                    </a:solidFill>
                    <a:latin typeface="Ostrich Sans Rounded"/>
                    <a:sym typeface="Ostrich Sans Rounded"/>
                  </a:endParaRPr>
                </a:p>
              </p:txBody>
            </p:sp>
            <p:sp>
              <p:nvSpPr>
                <p:cNvPr id="39" name="椭圆 13"/>
                <p:cNvSpPr>
                  <a:spLocks noChangeArrowheads="1"/>
                </p:cNvSpPr>
                <p:nvPr/>
              </p:nvSpPr>
              <p:spPr bwMode="auto">
                <a:xfrm>
                  <a:off x="107999" y="108000"/>
                  <a:ext cx="2448000" cy="2448000"/>
                </a:xfrm>
                <a:prstGeom prst="ellips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>
                    <a:buFont typeface="Arial" pitchFamily="34" charset="0"/>
                    <a:buNone/>
                  </a:pPr>
                  <a:endParaRPr lang="en-US" altLang="en-US" sz="9600" b="1">
                    <a:solidFill>
                      <a:srgbClr val="FFFFFF"/>
                    </a:solidFill>
                    <a:latin typeface="Ostrich Sans Rounded"/>
                    <a:sym typeface="Ostrich Sans Rounded"/>
                  </a:endParaRPr>
                </a:p>
              </p:txBody>
            </p:sp>
          </p:grpSp>
          <p:sp>
            <p:nvSpPr>
              <p:cNvPr id="37" name="矩形 11"/>
              <p:cNvSpPr>
                <a:spLocks noChangeArrowheads="1"/>
              </p:cNvSpPr>
              <p:nvPr/>
            </p:nvSpPr>
            <p:spPr bwMode="auto">
              <a:xfrm>
                <a:off x="703" y="618"/>
                <a:ext cx="3054" cy="1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buFont typeface="Arial" pitchFamily="34" charset="0"/>
                  <a:buNone/>
                </a:pPr>
                <a:endParaRPr lang="en-US" altLang="en-US" sz="1600">
                  <a:solidFill>
                    <a:srgbClr val="4C4C4C"/>
                  </a:solidFill>
                  <a:latin typeface="Myriad Pro Light" pitchFamily="34" charset="0"/>
                  <a:sym typeface="Myriad Pro Light" pitchFamily="34" charset="0"/>
                </a:endParaRPr>
              </a:p>
            </p:txBody>
          </p:sp>
        </p:grpSp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60775" y="2903538"/>
              <a:ext cx="903288" cy="903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9C2A804C-860C-42CE-B071-DD567E25871D}"/>
              </a:ext>
            </a:extLst>
          </p:cNvPr>
          <p:cNvSpPr txBox="1"/>
          <p:nvPr/>
        </p:nvSpPr>
        <p:spPr>
          <a:xfrm>
            <a:off x="3313602" y="3797525"/>
            <a:ext cx="2480487" cy="8925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7AC143"/>
                </a:solidFill>
              </a:rPr>
              <a:t>Remotely manage </a:t>
            </a:r>
            <a:r>
              <a:rPr lang="en-US" sz="1400" dirty="0" smtClean="0"/>
              <a:t>thousands of T&amp;A terminals under complex network condition (WLAN)</a:t>
            </a:r>
            <a:endParaRPr lang="en-US" sz="1400" dirty="0"/>
          </a:p>
        </p:txBody>
      </p:sp>
      <p:grpSp>
        <p:nvGrpSpPr>
          <p:cNvPr id="41" name="组合 111"/>
          <p:cNvGrpSpPr>
            <a:grpSpLocks/>
          </p:cNvGrpSpPr>
          <p:nvPr/>
        </p:nvGrpSpPr>
        <p:grpSpPr bwMode="auto">
          <a:xfrm>
            <a:off x="3834008" y="2077045"/>
            <a:ext cx="1439675" cy="1439862"/>
            <a:chOff x="0" y="0"/>
            <a:chExt cx="1440000" cy="1440000"/>
          </a:xfrm>
        </p:grpSpPr>
        <p:grpSp>
          <p:nvGrpSpPr>
            <p:cNvPr id="42" name="Group 6"/>
            <p:cNvGrpSpPr>
              <a:grpSpLocks/>
            </p:cNvGrpSpPr>
            <p:nvPr/>
          </p:nvGrpSpPr>
          <p:grpSpPr bwMode="auto">
            <a:xfrm>
              <a:off x="0" y="0"/>
              <a:ext cx="1440000" cy="1440000"/>
              <a:chOff x="0" y="0"/>
              <a:chExt cx="4195" cy="4195"/>
            </a:xfrm>
          </p:grpSpPr>
          <p:grpSp>
            <p:nvGrpSpPr>
              <p:cNvPr id="70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4195" cy="4195"/>
                <a:chOff x="0" y="0"/>
                <a:chExt cx="2664000" cy="2664000"/>
              </a:xfrm>
            </p:grpSpPr>
            <p:sp>
              <p:nvSpPr>
                <p:cNvPr id="72" name="椭圆 1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664000" cy="2664000"/>
                </a:xfrm>
                <a:prstGeom prst="ellipse">
                  <a:avLst/>
                </a:prstGeom>
                <a:solidFill>
                  <a:srgbClr val="45494C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>
                    <a:buFont typeface="Arial" pitchFamily="34" charset="0"/>
                    <a:buNone/>
                  </a:pPr>
                  <a:endParaRPr lang="en-US" altLang="en-US" sz="9600" b="1">
                    <a:solidFill>
                      <a:srgbClr val="8EC31F"/>
                    </a:solidFill>
                    <a:latin typeface="Ostrich Sans Rounded"/>
                    <a:sym typeface="Ostrich Sans Rounded"/>
                  </a:endParaRPr>
                </a:p>
              </p:txBody>
            </p:sp>
            <p:sp>
              <p:nvSpPr>
                <p:cNvPr id="73" name="椭圆 13"/>
                <p:cNvSpPr>
                  <a:spLocks noChangeArrowheads="1"/>
                </p:cNvSpPr>
                <p:nvPr/>
              </p:nvSpPr>
              <p:spPr bwMode="auto">
                <a:xfrm>
                  <a:off x="107999" y="108000"/>
                  <a:ext cx="2448000" cy="2448000"/>
                </a:xfrm>
                <a:prstGeom prst="ellips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>
                    <a:buFont typeface="Arial" pitchFamily="34" charset="0"/>
                    <a:buNone/>
                  </a:pPr>
                  <a:endParaRPr lang="en-US" altLang="en-US" sz="9600" b="1">
                    <a:solidFill>
                      <a:srgbClr val="FFFFFF"/>
                    </a:solidFill>
                    <a:latin typeface="Ostrich Sans Rounded"/>
                    <a:sym typeface="Ostrich Sans Rounded"/>
                  </a:endParaRPr>
                </a:p>
              </p:txBody>
            </p:sp>
          </p:grpSp>
          <p:sp>
            <p:nvSpPr>
              <p:cNvPr id="71" name="矩形 11"/>
              <p:cNvSpPr>
                <a:spLocks noChangeArrowheads="1"/>
              </p:cNvSpPr>
              <p:nvPr/>
            </p:nvSpPr>
            <p:spPr bwMode="auto">
              <a:xfrm>
                <a:off x="703" y="618"/>
                <a:ext cx="3054" cy="1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buFont typeface="Arial" pitchFamily="34" charset="0"/>
                  <a:buNone/>
                </a:pPr>
                <a:endParaRPr lang="en-US" altLang="en-US" sz="1600">
                  <a:solidFill>
                    <a:srgbClr val="4C4C4C"/>
                  </a:solidFill>
                  <a:latin typeface="Myriad Pro Light" pitchFamily="34" charset="0"/>
                  <a:sym typeface="Myriad Pro Light" pitchFamily="34" charset="0"/>
                </a:endParaRPr>
              </a:p>
            </p:txBody>
          </p:sp>
        </p:grpSp>
        <p:grpSp>
          <p:nvGrpSpPr>
            <p:cNvPr id="43" name="Group 79"/>
            <p:cNvGrpSpPr>
              <a:grpSpLocks/>
            </p:cNvGrpSpPr>
            <p:nvPr/>
          </p:nvGrpSpPr>
          <p:grpSpPr bwMode="auto">
            <a:xfrm>
              <a:off x="328236" y="313990"/>
              <a:ext cx="781270" cy="785317"/>
              <a:chOff x="0" y="0"/>
              <a:chExt cx="4222753" cy="3667124"/>
            </a:xfrm>
          </p:grpSpPr>
          <p:sp>
            <p:nvSpPr>
              <p:cNvPr id="44" name="Rectangle 6"/>
              <p:cNvSpPr>
                <a:spLocks noChangeArrowheads="1"/>
              </p:cNvSpPr>
              <p:nvPr/>
            </p:nvSpPr>
            <p:spPr bwMode="auto">
              <a:xfrm>
                <a:off x="3101976" y="1747840"/>
                <a:ext cx="115889" cy="4921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buFont typeface="Arial" pitchFamily="34" charset="0"/>
                  <a:buNone/>
                </a:pPr>
                <a:endParaRPr lang="en-US" altLang="en-US" sz="1600">
                  <a:solidFill>
                    <a:srgbClr val="FFFFFF"/>
                  </a:solidFill>
                  <a:latin typeface="Segoe UI" pitchFamily="34" charset="0"/>
                  <a:sym typeface="Segoe UI" pitchFamily="34" charset="0"/>
                </a:endParaRPr>
              </a:p>
            </p:txBody>
          </p:sp>
          <p:sp>
            <p:nvSpPr>
              <p:cNvPr id="45" name="Rectangle 7"/>
              <p:cNvSpPr>
                <a:spLocks noChangeArrowheads="1"/>
              </p:cNvSpPr>
              <p:nvPr/>
            </p:nvSpPr>
            <p:spPr bwMode="auto">
              <a:xfrm>
                <a:off x="3333755" y="1747840"/>
                <a:ext cx="112713" cy="4921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buFont typeface="Arial" pitchFamily="34" charset="0"/>
                  <a:buNone/>
                </a:pPr>
                <a:endParaRPr lang="en-US" altLang="en-US" sz="1600">
                  <a:solidFill>
                    <a:srgbClr val="FFFFFF"/>
                  </a:solidFill>
                  <a:latin typeface="Segoe UI" pitchFamily="34" charset="0"/>
                  <a:sym typeface="Segoe UI" pitchFamily="34" charset="0"/>
                </a:endParaRPr>
              </a:p>
            </p:txBody>
          </p:sp>
          <p:sp>
            <p:nvSpPr>
              <p:cNvPr id="46" name="Rectangle 8"/>
              <p:cNvSpPr>
                <a:spLocks noChangeArrowheads="1"/>
              </p:cNvSpPr>
              <p:nvPr/>
            </p:nvSpPr>
            <p:spPr bwMode="auto">
              <a:xfrm>
                <a:off x="630238" y="1747840"/>
                <a:ext cx="115889" cy="4921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buFont typeface="Arial" pitchFamily="34" charset="0"/>
                  <a:buNone/>
                </a:pPr>
                <a:endParaRPr lang="en-US" altLang="en-US" sz="1600">
                  <a:solidFill>
                    <a:srgbClr val="FFFFFF"/>
                  </a:solidFill>
                  <a:latin typeface="Segoe UI" pitchFamily="34" charset="0"/>
                  <a:sym typeface="Segoe UI" pitchFamily="34" charset="0"/>
                </a:endParaRPr>
              </a:p>
            </p:txBody>
          </p:sp>
          <p:sp>
            <p:nvSpPr>
              <p:cNvPr id="47" name="Rectangle 9"/>
              <p:cNvSpPr>
                <a:spLocks noChangeArrowheads="1"/>
              </p:cNvSpPr>
              <p:nvPr/>
            </p:nvSpPr>
            <p:spPr bwMode="auto">
              <a:xfrm>
                <a:off x="862012" y="1747840"/>
                <a:ext cx="117475" cy="4921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buFont typeface="Arial" pitchFamily="34" charset="0"/>
                  <a:buNone/>
                </a:pPr>
                <a:endParaRPr lang="en-US" altLang="en-US" sz="1600">
                  <a:solidFill>
                    <a:srgbClr val="FFFFFF"/>
                  </a:solidFill>
                  <a:latin typeface="Segoe UI" pitchFamily="34" charset="0"/>
                  <a:sym typeface="Segoe UI" pitchFamily="34" charset="0"/>
                </a:endParaRPr>
              </a:p>
            </p:txBody>
          </p:sp>
          <p:sp>
            <p:nvSpPr>
              <p:cNvPr id="48" name="Freeform 10"/>
              <p:cNvSpPr>
                <a:spLocks noChangeArrowheads="1"/>
              </p:cNvSpPr>
              <p:nvPr/>
            </p:nvSpPr>
            <p:spPr bwMode="auto">
              <a:xfrm>
                <a:off x="1439863" y="908048"/>
                <a:ext cx="101598" cy="123823"/>
              </a:xfrm>
              <a:custGeom>
                <a:avLst/>
                <a:gdLst>
                  <a:gd name="T0" fmla="*/ 2147483647 w 64"/>
                  <a:gd name="T1" fmla="*/ 2147483647 h 78"/>
                  <a:gd name="T2" fmla="*/ 2147483647 w 64"/>
                  <a:gd name="T3" fmla="*/ 2147483647 h 78"/>
                  <a:gd name="T4" fmla="*/ 2147483647 w 64"/>
                  <a:gd name="T5" fmla="*/ 0 h 78"/>
                  <a:gd name="T6" fmla="*/ 0 w 64"/>
                  <a:gd name="T7" fmla="*/ 2147483647 h 78"/>
                  <a:gd name="T8" fmla="*/ 2147483647 w 64"/>
                  <a:gd name="T9" fmla="*/ 2147483647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78"/>
                  <a:gd name="T17" fmla="*/ 64 w 64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78">
                    <a:moveTo>
                      <a:pt x="36" y="78"/>
                    </a:moveTo>
                    <a:lnTo>
                      <a:pt x="64" y="64"/>
                    </a:lnTo>
                    <a:lnTo>
                      <a:pt x="26" y="0"/>
                    </a:lnTo>
                    <a:lnTo>
                      <a:pt x="0" y="17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11"/>
              <p:cNvSpPr>
                <a:spLocks noChangeArrowheads="1"/>
              </p:cNvSpPr>
              <p:nvPr/>
            </p:nvSpPr>
            <p:spPr bwMode="auto">
              <a:xfrm>
                <a:off x="1555753" y="1111249"/>
                <a:ext cx="98427" cy="123823"/>
              </a:xfrm>
              <a:custGeom>
                <a:avLst/>
                <a:gdLst>
                  <a:gd name="T0" fmla="*/ 2147483647 w 62"/>
                  <a:gd name="T1" fmla="*/ 2147483647 h 78"/>
                  <a:gd name="T2" fmla="*/ 2147483647 w 62"/>
                  <a:gd name="T3" fmla="*/ 2147483647 h 78"/>
                  <a:gd name="T4" fmla="*/ 2147483647 w 62"/>
                  <a:gd name="T5" fmla="*/ 0 h 78"/>
                  <a:gd name="T6" fmla="*/ 0 w 62"/>
                  <a:gd name="T7" fmla="*/ 2147483647 h 78"/>
                  <a:gd name="T8" fmla="*/ 2147483647 w 62"/>
                  <a:gd name="T9" fmla="*/ 2147483647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78"/>
                  <a:gd name="T17" fmla="*/ 62 w 62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78">
                    <a:moveTo>
                      <a:pt x="36" y="78"/>
                    </a:moveTo>
                    <a:lnTo>
                      <a:pt x="62" y="61"/>
                    </a:lnTo>
                    <a:lnTo>
                      <a:pt x="26" y="0"/>
                    </a:lnTo>
                    <a:lnTo>
                      <a:pt x="0" y="14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12"/>
              <p:cNvSpPr>
                <a:spLocks noChangeArrowheads="1"/>
              </p:cNvSpPr>
              <p:nvPr/>
            </p:nvSpPr>
            <p:spPr bwMode="auto">
              <a:xfrm>
                <a:off x="2411417" y="1111249"/>
                <a:ext cx="98427" cy="123823"/>
              </a:xfrm>
              <a:custGeom>
                <a:avLst/>
                <a:gdLst>
                  <a:gd name="T0" fmla="*/ 2147483647 w 62"/>
                  <a:gd name="T1" fmla="*/ 2147483647 h 78"/>
                  <a:gd name="T2" fmla="*/ 2147483647 w 62"/>
                  <a:gd name="T3" fmla="*/ 2147483647 h 78"/>
                  <a:gd name="T4" fmla="*/ 2147483647 w 62"/>
                  <a:gd name="T5" fmla="*/ 0 h 78"/>
                  <a:gd name="T6" fmla="*/ 0 w 62"/>
                  <a:gd name="T7" fmla="*/ 2147483647 h 78"/>
                  <a:gd name="T8" fmla="*/ 2147483647 w 62"/>
                  <a:gd name="T9" fmla="*/ 2147483647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78"/>
                  <a:gd name="T17" fmla="*/ 62 w 62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78">
                    <a:moveTo>
                      <a:pt x="26" y="78"/>
                    </a:moveTo>
                    <a:lnTo>
                      <a:pt x="62" y="14"/>
                    </a:lnTo>
                    <a:lnTo>
                      <a:pt x="36" y="0"/>
                    </a:lnTo>
                    <a:lnTo>
                      <a:pt x="0" y="61"/>
                    </a:lnTo>
                    <a:lnTo>
                      <a:pt x="26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13"/>
              <p:cNvSpPr>
                <a:spLocks noChangeArrowheads="1"/>
              </p:cNvSpPr>
              <p:nvPr/>
            </p:nvSpPr>
            <p:spPr bwMode="auto">
              <a:xfrm>
                <a:off x="2527301" y="908048"/>
                <a:ext cx="98427" cy="123823"/>
              </a:xfrm>
              <a:custGeom>
                <a:avLst/>
                <a:gdLst>
                  <a:gd name="T0" fmla="*/ 2147483647 w 62"/>
                  <a:gd name="T1" fmla="*/ 2147483647 h 78"/>
                  <a:gd name="T2" fmla="*/ 2147483647 w 62"/>
                  <a:gd name="T3" fmla="*/ 2147483647 h 78"/>
                  <a:gd name="T4" fmla="*/ 2147483647 w 62"/>
                  <a:gd name="T5" fmla="*/ 0 h 78"/>
                  <a:gd name="T6" fmla="*/ 0 w 62"/>
                  <a:gd name="T7" fmla="*/ 2147483647 h 78"/>
                  <a:gd name="T8" fmla="*/ 2147483647 w 62"/>
                  <a:gd name="T9" fmla="*/ 2147483647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78"/>
                  <a:gd name="T17" fmla="*/ 62 w 62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78">
                    <a:moveTo>
                      <a:pt x="26" y="78"/>
                    </a:moveTo>
                    <a:lnTo>
                      <a:pt x="62" y="17"/>
                    </a:lnTo>
                    <a:lnTo>
                      <a:pt x="36" y="0"/>
                    </a:lnTo>
                    <a:lnTo>
                      <a:pt x="0" y="64"/>
                    </a:lnTo>
                    <a:lnTo>
                      <a:pt x="26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14"/>
              <p:cNvSpPr>
                <a:spLocks noChangeArrowheads="1"/>
              </p:cNvSpPr>
              <p:nvPr/>
            </p:nvSpPr>
            <p:spPr bwMode="auto">
              <a:xfrm>
                <a:off x="1555753" y="2392361"/>
                <a:ext cx="98427" cy="123823"/>
              </a:xfrm>
              <a:custGeom>
                <a:avLst/>
                <a:gdLst>
                  <a:gd name="T0" fmla="*/ 0 w 62"/>
                  <a:gd name="T1" fmla="*/ 2147483647 h 78"/>
                  <a:gd name="T2" fmla="*/ 2147483647 w 62"/>
                  <a:gd name="T3" fmla="*/ 2147483647 h 78"/>
                  <a:gd name="T4" fmla="*/ 2147483647 w 62"/>
                  <a:gd name="T5" fmla="*/ 2147483647 h 78"/>
                  <a:gd name="T6" fmla="*/ 2147483647 w 62"/>
                  <a:gd name="T7" fmla="*/ 0 h 78"/>
                  <a:gd name="T8" fmla="*/ 0 w 62"/>
                  <a:gd name="T9" fmla="*/ 2147483647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78"/>
                  <a:gd name="T17" fmla="*/ 62 w 62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78">
                    <a:moveTo>
                      <a:pt x="0" y="64"/>
                    </a:moveTo>
                    <a:lnTo>
                      <a:pt x="26" y="78"/>
                    </a:lnTo>
                    <a:lnTo>
                      <a:pt x="62" y="14"/>
                    </a:lnTo>
                    <a:lnTo>
                      <a:pt x="36" y="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15"/>
              <p:cNvSpPr>
                <a:spLocks noChangeArrowheads="1"/>
              </p:cNvSpPr>
              <p:nvPr/>
            </p:nvSpPr>
            <p:spPr bwMode="auto">
              <a:xfrm>
                <a:off x="1439863" y="2590799"/>
                <a:ext cx="101598" cy="128586"/>
              </a:xfrm>
              <a:custGeom>
                <a:avLst/>
                <a:gdLst>
                  <a:gd name="T0" fmla="*/ 0 w 64"/>
                  <a:gd name="T1" fmla="*/ 2147483647 h 81"/>
                  <a:gd name="T2" fmla="*/ 2147483647 w 64"/>
                  <a:gd name="T3" fmla="*/ 2147483647 h 81"/>
                  <a:gd name="T4" fmla="*/ 2147483647 w 64"/>
                  <a:gd name="T5" fmla="*/ 2147483647 h 81"/>
                  <a:gd name="T6" fmla="*/ 2147483647 w 64"/>
                  <a:gd name="T7" fmla="*/ 0 h 81"/>
                  <a:gd name="T8" fmla="*/ 0 w 64"/>
                  <a:gd name="T9" fmla="*/ 2147483647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81"/>
                  <a:gd name="T17" fmla="*/ 64 w 64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81">
                    <a:moveTo>
                      <a:pt x="0" y="64"/>
                    </a:moveTo>
                    <a:lnTo>
                      <a:pt x="26" y="81"/>
                    </a:lnTo>
                    <a:lnTo>
                      <a:pt x="64" y="17"/>
                    </a:lnTo>
                    <a:lnTo>
                      <a:pt x="36" y="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16"/>
              <p:cNvSpPr>
                <a:spLocks noChangeArrowheads="1"/>
              </p:cNvSpPr>
              <p:nvPr/>
            </p:nvSpPr>
            <p:spPr bwMode="auto">
              <a:xfrm>
                <a:off x="2527301" y="2590799"/>
                <a:ext cx="98427" cy="128586"/>
              </a:xfrm>
              <a:custGeom>
                <a:avLst/>
                <a:gdLst>
                  <a:gd name="T0" fmla="*/ 2147483647 w 62"/>
                  <a:gd name="T1" fmla="*/ 0 h 81"/>
                  <a:gd name="T2" fmla="*/ 0 w 62"/>
                  <a:gd name="T3" fmla="*/ 2147483647 h 81"/>
                  <a:gd name="T4" fmla="*/ 2147483647 w 62"/>
                  <a:gd name="T5" fmla="*/ 2147483647 h 81"/>
                  <a:gd name="T6" fmla="*/ 2147483647 w 62"/>
                  <a:gd name="T7" fmla="*/ 2147483647 h 81"/>
                  <a:gd name="T8" fmla="*/ 2147483647 w 62"/>
                  <a:gd name="T9" fmla="*/ 0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81"/>
                  <a:gd name="T17" fmla="*/ 62 w 62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81">
                    <a:moveTo>
                      <a:pt x="26" y="0"/>
                    </a:moveTo>
                    <a:lnTo>
                      <a:pt x="0" y="17"/>
                    </a:lnTo>
                    <a:lnTo>
                      <a:pt x="36" y="81"/>
                    </a:lnTo>
                    <a:lnTo>
                      <a:pt x="62" y="64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17"/>
              <p:cNvSpPr>
                <a:spLocks noChangeArrowheads="1"/>
              </p:cNvSpPr>
              <p:nvPr/>
            </p:nvSpPr>
            <p:spPr bwMode="auto">
              <a:xfrm>
                <a:off x="2411417" y="2392361"/>
                <a:ext cx="98427" cy="123823"/>
              </a:xfrm>
              <a:custGeom>
                <a:avLst/>
                <a:gdLst>
                  <a:gd name="T0" fmla="*/ 0 w 62"/>
                  <a:gd name="T1" fmla="*/ 2147483647 h 78"/>
                  <a:gd name="T2" fmla="*/ 2147483647 w 62"/>
                  <a:gd name="T3" fmla="*/ 2147483647 h 78"/>
                  <a:gd name="T4" fmla="*/ 2147483647 w 62"/>
                  <a:gd name="T5" fmla="*/ 2147483647 h 78"/>
                  <a:gd name="T6" fmla="*/ 2147483647 w 62"/>
                  <a:gd name="T7" fmla="*/ 0 h 78"/>
                  <a:gd name="T8" fmla="*/ 0 w 62"/>
                  <a:gd name="T9" fmla="*/ 2147483647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78"/>
                  <a:gd name="T17" fmla="*/ 62 w 62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78">
                    <a:moveTo>
                      <a:pt x="0" y="14"/>
                    </a:moveTo>
                    <a:lnTo>
                      <a:pt x="36" y="78"/>
                    </a:lnTo>
                    <a:lnTo>
                      <a:pt x="62" y="64"/>
                    </a:lnTo>
                    <a:lnTo>
                      <a:pt x="26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18"/>
              <p:cNvSpPr>
                <a:spLocks noChangeArrowheads="1"/>
              </p:cNvSpPr>
              <p:nvPr/>
            </p:nvSpPr>
            <p:spPr bwMode="auto">
              <a:xfrm>
                <a:off x="1117601" y="1293811"/>
                <a:ext cx="1833566" cy="1068390"/>
              </a:xfrm>
              <a:custGeom>
                <a:avLst/>
                <a:gdLst>
                  <a:gd name="T0" fmla="*/ 2147483647 w 489"/>
                  <a:gd name="T1" fmla="*/ 2147483647 h 285"/>
                  <a:gd name="T2" fmla="*/ 2147483647 w 489"/>
                  <a:gd name="T3" fmla="*/ 2147483647 h 285"/>
                  <a:gd name="T4" fmla="*/ 2147483647 w 489"/>
                  <a:gd name="T5" fmla="*/ 2147483647 h 285"/>
                  <a:gd name="T6" fmla="*/ 2147483647 w 489"/>
                  <a:gd name="T7" fmla="*/ 2147483647 h 285"/>
                  <a:gd name="T8" fmla="*/ 2147483647 w 489"/>
                  <a:gd name="T9" fmla="*/ 0 h 285"/>
                  <a:gd name="T10" fmla="*/ 2147483647 w 489"/>
                  <a:gd name="T11" fmla="*/ 2147483647 h 285"/>
                  <a:gd name="T12" fmla="*/ 2147483647 w 489"/>
                  <a:gd name="T13" fmla="*/ 2147483647 h 285"/>
                  <a:gd name="T14" fmla="*/ 2147483647 w 489"/>
                  <a:gd name="T15" fmla="*/ 2147483647 h 285"/>
                  <a:gd name="T16" fmla="*/ 2147483647 w 489"/>
                  <a:gd name="T17" fmla="*/ 2147483647 h 285"/>
                  <a:gd name="T18" fmla="*/ 0 w 489"/>
                  <a:gd name="T19" fmla="*/ 2147483647 h 285"/>
                  <a:gd name="T20" fmla="*/ 2147483647 w 489"/>
                  <a:gd name="T21" fmla="*/ 2147483647 h 285"/>
                  <a:gd name="T22" fmla="*/ 2147483647 w 489"/>
                  <a:gd name="T23" fmla="*/ 2147483647 h 285"/>
                  <a:gd name="T24" fmla="*/ 2147483647 w 489"/>
                  <a:gd name="T25" fmla="*/ 2147483647 h 285"/>
                  <a:gd name="T26" fmla="*/ 2147483647 w 489"/>
                  <a:gd name="T27" fmla="*/ 2147483647 h 285"/>
                  <a:gd name="T28" fmla="*/ 2147483647 w 489"/>
                  <a:gd name="T29" fmla="*/ 2147483647 h 285"/>
                  <a:gd name="T30" fmla="*/ 2147483647 w 489"/>
                  <a:gd name="T31" fmla="*/ 2147483647 h 285"/>
                  <a:gd name="T32" fmla="*/ 2147483647 w 489"/>
                  <a:gd name="T33" fmla="*/ 2147483647 h 285"/>
                  <a:gd name="T34" fmla="*/ 2147483647 w 489"/>
                  <a:gd name="T35" fmla="*/ 2147483647 h 285"/>
                  <a:gd name="T36" fmla="*/ 2147483647 w 489"/>
                  <a:gd name="T37" fmla="*/ 2147483647 h 28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89"/>
                  <a:gd name="T58" fmla="*/ 0 h 285"/>
                  <a:gd name="T59" fmla="*/ 489 w 489"/>
                  <a:gd name="T60" fmla="*/ 285 h 28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89" h="285">
                    <a:moveTo>
                      <a:pt x="415" y="222"/>
                    </a:moveTo>
                    <a:cubicBezTo>
                      <a:pt x="456" y="222"/>
                      <a:pt x="489" y="189"/>
                      <a:pt x="489" y="148"/>
                    </a:cubicBezTo>
                    <a:cubicBezTo>
                      <a:pt x="489" y="107"/>
                      <a:pt x="456" y="74"/>
                      <a:pt x="415" y="74"/>
                    </a:cubicBezTo>
                    <a:cubicBezTo>
                      <a:pt x="411" y="74"/>
                      <a:pt x="407" y="74"/>
                      <a:pt x="404" y="75"/>
                    </a:cubicBezTo>
                    <a:cubicBezTo>
                      <a:pt x="387" y="31"/>
                      <a:pt x="345" y="0"/>
                      <a:pt x="295" y="0"/>
                    </a:cubicBezTo>
                    <a:cubicBezTo>
                      <a:pt x="263" y="0"/>
                      <a:pt x="234" y="13"/>
                      <a:pt x="213" y="34"/>
                    </a:cubicBezTo>
                    <a:cubicBezTo>
                      <a:pt x="199" y="24"/>
                      <a:pt x="181" y="18"/>
                      <a:pt x="162" y="18"/>
                    </a:cubicBezTo>
                    <a:cubicBezTo>
                      <a:pt x="115" y="18"/>
                      <a:pt x="77" y="52"/>
                      <a:pt x="71" y="97"/>
                    </a:cubicBezTo>
                    <a:cubicBezTo>
                      <a:pt x="66" y="96"/>
                      <a:pt x="61" y="95"/>
                      <a:pt x="56" y="95"/>
                    </a:cubicBezTo>
                    <a:cubicBezTo>
                      <a:pt x="25" y="95"/>
                      <a:pt x="0" y="120"/>
                      <a:pt x="0" y="151"/>
                    </a:cubicBezTo>
                    <a:cubicBezTo>
                      <a:pt x="0" y="182"/>
                      <a:pt x="25" y="208"/>
                      <a:pt x="56" y="208"/>
                    </a:cubicBezTo>
                    <a:cubicBezTo>
                      <a:pt x="64" y="208"/>
                      <a:pt x="71" y="206"/>
                      <a:pt x="78" y="203"/>
                    </a:cubicBezTo>
                    <a:cubicBezTo>
                      <a:pt x="83" y="234"/>
                      <a:pt x="109" y="257"/>
                      <a:pt x="141" y="257"/>
                    </a:cubicBezTo>
                    <a:cubicBezTo>
                      <a:pt x="155" y="257"/>
                      <a:pt x="168" y="252"/>
                      <a:pt x="178" y="244"/>
                    </a:cubicBezTo>
                    <a:cubicBezTo>
                      <a:pt x="189" y="268"/>
                      <a:pt x="213" y="285"/>
                      <a:pt x="241" y="285"/>
                    </a:cubicBezTo>
                    <a:cubicBezTo>
                      <a:pt x="264" y="285"/>
                      <a:pt x="285" y="273"/>
                      <a:pt x="297" y="255"/>
                    </a:cubicBezTo>
                    <a:cubicBezTo>
                      <a:pt x="307" y="263"/>
                      <a:pt x="319" y="267"/>
                      <a:pt x="332" y="267"/>
                    </a:cubicBezTo>
                    <a:cubicBezTo>
                      <a:pt x="361" y="267"/>
                      <a:pt x="386" y="246"/>
                      <a:pt x="390" y="217"/>
                    </a:cubicBezTo>
                    <a:cubicBezTo>
                      <a:pt x="397" y="220"/>
                      <a:pt x="406" y="222"/>
                      <a:pt x="415" y="222"/>
                    </a:cubicBezTo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19"/>
              <p:cNvSpPr>
                <a:spLocks noEditPoints="1" noChangeArrowheads="1"/>
              </p:cNvSpPr>
              <p:nvPr/>
            </p:nvSpPr>
            <p:spPr bwMode="auto">
              <a:xfrm>
                <a:off x="858841" y="0"/>
                <a:ext cx="750890" cy="522290"/>
              </a:xfrm>
              <a:custGeom>
                <a:avLst/>
                <a:gdLst>
                  <a:gd name="T0" fmla="*/ 2147483647 w 200"/>
                  <a:gd name="T1" fmla="*/ 0 h 139"/>
                  <a:gd name="T2" fmla="*/ 2147483647 w 200"/>
                  <a:gd name="T3" fmla="*/ 0 h 139"/>
                  <a:gd name="T4" fmla="*/ 0 w 200"/>
                  <a:gd name="T5" fmla="*/ 2147483647 h 139"/>
                  <a:gd name="T6" fmla="*/ 0 w 200"/>
                  <a:gd name="T7" fmla="*/ 2147483647 h 139"/>
                  <a:gd name="T8" fmla="*/ 2147483647 w 200"/>
                  <a:gd name="T9" fmla="*/ 2147483647 h 139"/>
                  <a:gd name="T10" fmla="*/ 2147483647 w 200"/>
                  <a:gd name="T11" fmla="*/ 2147483647 h 139"/>
                  <a:gd name="T12" fmla="*/ 2147483647 w 200"/>
                  <a:gd name="T13" fmla="*/ 2147483647 h 139"/>
                  <a:gd name="T14" fmla="*/ 2147483647 w 200"/>
                  <a:gd name="T15" fmla="*/ 2147483647 h 139"/>
                  <a:gd name="T16" fmla="*/ 2147483647 w 200"/>
                  <a:gd name="T17" fmla="*/ 0 h 139"/>
                  <a:gd name="T18" fmla="*/ 2147483647 w 200"/>
                  <a:gd name="T19" fmla="*/ 2147483647 h 139"/>
                  <a:gd name="T20" fmla="*/ 2147483647 w 200"/>
                  <a:gd name="T21" fmla="*/ 2147483647 h 139"/>
                  <a:gd name="T22" fmla="*/ 2147483647 w 200"/>
                  <a:gd name="T23" fmla="*/ 2147483647 h 139"/>
                  <a:gd name="T24" fmla="*/ 2147483647 w 200"/>
                  <a:gd name="T25" fmla="*/ 2147483647 h 139"/>
                  <a:gd name="T26" fmla="*/ 2147483647 w 200"/>
                  <a:gd name="T27" fmla="*/ 2147483647 h 139"/>
                  <a:gd name="T28" fmla="*/ 2147483647 w 200"/>
                  <a:gd name="T29" fmla="*/ 2147483647 h 139"/>
                  <a:gd name="T30" fmla="*/ 2147483647 w 200"/>
                  <a:gd name="T31" fmla="*/ 2147483647 h 139"/>
                  <a:gd name="T32" fmla="*/ 2147483647 w 200"/>
                  <a:gd name="T33" fmla="*/ 2147483647 h 139"/>
                  <a:gd name="T34" fmla="*/ 2147483647 w 200"/>
                  <a:gd name="T35" fmla="*/ 2147483647 h 13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00"/>
                  <a:gd name="T55" fmla="*/ 0 h 139"/>
                  <a:gd name="T56" fmla="*/ 200 w 200"/>
                  <a:gd name="T57" fmla="*/ 139 h 13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00" h="139">
                    <a:moveTo>
                      <a:pt x="17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12" y="0"/>
                      <a:pt x="0" y="12"/>
                      <a:pt x="0" y="27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27"/>
                      <a:pt x="12" y="139"/>
                      <a:pt x="26" y="139"/>
                    </a:cubicBezTo>
                    <a:cubicBezTo>
                      <a:pt x="174" y="139"/>
                      <a:pt x="174" y="139"/>
                      <a:pt x="174" y="139"/>
                    </a:cubicBezTo>
                    <a:cubicBezTo>
                      <a:pt x="188" y="139"/>
                      <a:pt x="200" y="127"/>
                      <a:pt x="200" y="113"/>
                    </a:cubicBezTo>
                    <a:cubicBezTo>
                      <a:pt x="200" y="27"/>
                      <a:pt x="200" y="27"/>
                      <a:pt x="200" y="27"/>
                    </a:cubicBezTo>
                    <a:cubicBezTo>
                      <a:pt x="200" y="12"/>
                      <a:pt x="188" y="0"/>
                      <a:pt x="174" y="0"/>
                    </a:cubicBezTo>
                    <a:moveTo>
                      <a:pt x="185" y="113"/>
                    </a:moveTo>
                    <a:cubicBezTo>
                      <a:pt x="185" y="119"/>
                      <a:pt x="180" y="124"/>
                      <a:pt x="174" y="124"/>
                    </a:cubicBezTo>
                    <a:cubicBezTo>
                      <a:pt x="26" y="124"/>
                      <a:pt x="26" y="124"/>
                      <a:pt x="26" y="124"/>
                    </a:cubicBezTo>
                    <a:cubicBezTo>
                      <a:pt x="20" y="124"/>
                      <a:pt x="15" y="119"/>
                      <a:pt x="15" y="113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1"/>
                      <a:pt x="20" y="16"/>
                      <a:pt x="26" y="16"/>
                    </a:cubicBezTo>
                    <a:cubicBezTo>
                      <a:pt x="174" y="16"/>
                      <a:pt x="174" y="16"/>
                      <a:pt x="174" y="16"/>
                    </a:cubicBezTo>
                    <a:cubicBezTo>
                      <a:pt x="180" y="16"/>
                      <a:pt x="185" y="21"/>
                      <a:pt x="185" y="27"/>
                    </a:cubicBezTo>
                    <a:lnTo>
                      <a:pt x="185" y="1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20"/>
              <p:cNvSpPr>
                <a:spLocks noChangeArrowheads="1"/>
              </p:cNvSpPr>
              <p:nvPr/>
            </p:nvSpPr>
            <p:spPr bwMode="auto">
              <a:xfrm>
                <a:off x="715965" y="555627"/>
                <a:ext cx="1035051" cy="239710"/>
              </a:xfrm>
              <a:custGeom>
                <a:avLst/>
                <a:gdLst>
                  <a:gd name="T0" fmla="*/ 2147483647 w 276"/>
                  <a:gd name="T1" fmla="*/ 2147483647 h 64"/>
                  <a:gd name="T2" fmla="*/ 2147483647 w 276"/>
                  <a:gd name="T3" fmla="*/ 2147483647 h 64"/>
                  <a:gd name="T4" fmla="*/ 2147483647 w 276"/>
                  <a:gd name="T5" fmla="*/ 2147483647 h 64"/>
                  <a:gd name="T6" fmla="*/ 2147483647 w 276"/>
                  <a:gd name="T7" fmla="*/ 2147483647 h 64"/>
                  <a:gd name="T8" fmla="*/ 2147483647 w 276"/>
                  <a:gd name="T9" fmla="*/ 2147483647 h 64"/>
                  <a:gd name="T10" fmla="*/ 2147483647 w 276"/>
                  <a:gd name="T11" fmla="*/ 2147483647 h 64"/>
                  <a:gd name="T12" fmla="*/ 2147483647 w 276"/>
                  <a:gd name="T13" fmla="*/ 0 h 64"/>
                  <a:gd name="T14" fmla="*/ 2147483647 w 276"/>
                  <a:gd name="T15" fmla="*/ 0 h 64"/>
                  <a:gd name="T16" fmla="*/ 2147483647 w 276"/>
                  <a:gd name="T17" fmla="*/ 2147483647 h 64"/>
                  <a:gd name="T18" fmla="*/ 2147483647 w 276"/>
                  <a:gd name="T19" fmla="*/ 2147483647 h 64"/>
                  <a:gd name="T20" fmla="*/ 0 w 276"/>
                  <a:gd name="T21" fmla="*/ 2147483647 h 64"/>
                  <a:gd name="T22" fmla="*/ 0 w 276"/>
                  <a:gd name="T23" fmla="*/ 2147483647 h 64"/>
                  <a:gd name="T24" fmla="*/ 2147483647 w 276"/>
                  <a:gd name="T25" fmla="*/ 2147483647 h 6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6"/>
                  <a:gd name="T40" fmla="*/ 0 h 64"/>
                  <a:gd name="T41" fmla="*/ 276 w 276"/>
                  <a:gd name="T42" fmla="*/ 64 h 6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6" h="64">
                    <a:moveTo>
                      <a:pt x="7" y="64"/>
                    </a:moveTo>
                    <a:cubicBezTo>
                      <a:pt x="269" y="64"/>
                      <a:pt x="269" y="64"/>
                      <a:pt x="269" y="64"/>
                    </a:cubicBezTo>
                    <a:cubicBezTo>
                      <a:pt x="273" y="64"/>
                      <a:pt x="276" y="61"/>
                      <a:pt x="276" y="57"/>
                    </a:cubicBezTo>
                    <a:cubicBezTo>
                      <a:pt x="276" y="54"/>
                      <a:pt x="276" y="54"/>
                      <a:pt x="276" y="54"/>
                    </a:cubicBezTo>
                    <a:cubicBezTo>
                      <a:pt x="276" y="50"/>
                      <a:pt x="274" y="45"/>
                      <a:pt x="272" y="42"/>
                    </a:cubicBezTo>
                    <a:cubicBezTo>
                      <a:pt x="240" y="5"/>
                      <a:pt x="240" y="5"/>
                      <a:pt x="240" y="5"/>
                    </a:cubicBezTo>
                    <a:cubicBezTo>
                      <a:pt x="238" y="2"/>
                      <a:pt x="233" y="0"/>
                      <a:pt x="229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3" y="0"/>
                      <a:pt x="38" y="2"/>
                      <a:pt x="36" y="5"/>
                    </a:cubicBezTo>
                    <a:cubicBezTo>
                      <a:pt x="4" y="42"/>
                      <a:pt x="4" y="42"/>
                      <a:pt x="4" y="42"/>
                    </a:cubicBezTo>
                    <a:cubicBezTo>
                      <a:pt x="2" y="45"/>
                      <a:pt x="0" y="50"/>
                      <a:pt x="0" y="54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61"/>
                      <a:pt x="3" y="64"/>
                      <a:pt x="7" y="64"/>
                    </a:cubicBezTo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21"/>
              <p:cNvSpPr>
                <a:spLocks noEditPoints="1" noChangeArrowheads="1"/>
              </p:cNvSpPr>
              <p:nvPr/>
            </p:nvSpPr>
            <p:spPr bwMode="auto">
              <a:xfrm>
                <a:off x="2268541" y="41272"/>
                <a:ext cx="781053" cy="608012"/>
              </a:xfrm>
              <a:custGeom>
                <a:avLst/>
                <a:gdLst>
                  <a:gd name="T0" fmla="*/ 2147483647 w 208"/>
                  <a:gd name="T1" fmla="*/ 0 h 162"/>
                  <a:gd name="T2" fmla="*/ 2147483647 w 208"/>
                  <a:gd name="T3" fmla="*/ 0 h 162"/>
                  <a:gd name="T4" fmla="*/ 0 w 208"/>
                  <a:gd name="T5" fmla="*/ 2147483647 h 162"/>
                  <a:gd name="T6" fmla="*/ 0 w 208"/>
                  <a:gd name="T7" fmla="*/ 2147483647 h 162"/>
                  <a:gd name="T8" fmla="*/ 2147483647 w 208"/>
                  <a:gd name="T9" fmla="*/ 2147483647 h 162"/>
                  <a:gd name="T10" fmla="*/ 2147483647 w 208"/>
                  <a:gd name="T11" fmla="*/ 2147483647 h 162"/>
                  <a:gd name="T12" fmla="*/ 2147483647 w 208"/>
                  <a:gd name="T13" fmla="*/ 2147483647 h 162"/>
                  <a:gd name="T14" fmla="*/ 2147483647 w 208"/>
                  <a:gd name="T15" fmla="*/ 2147483647 h 162"/>
                  <a:gd name="T16" fmla="*/ 2147483647 w 208"/>
                  <a:gd name="T17" fmla="*/ 0 h 162"/>
                  <a:gd name="T18" fmla="*/ 2147483647 w 208"/>
                  <a:gd name="T19" fmla="*/ 2147483647 h 162"/>
                  <a:gd name="T20" fmla="*/ 2147483647 w 208"/>
                  <a:gd name="T21" fmla="*/ 2147483647 h 162"/>
                  <a:gd name="T22" fmla="*/ 2147483647 w 208"/>
                  <a:gd name="T23" fmla="*/ 2147483647 h 162"/>
                  <a:gd name="T24" fmla="*/ 2147483647 w 208"/>
                  <a:gd name="T25" fmla="*/ 2147483647 h 162"/>
                  <a:gd name="T26" fmla="*/ 2147483647 w 208"/>
                  <a:gd name="T27" fmla="*/ 2147483647 h 162"/>
                  <a:gd name="T28" fmla="*/ 2147483647 w 208"/>
                  <a:gd name="T29" fmla="*/ 2147483647 h 162"/>
                  <a:gd name="T30" fmla="*/ 2147483647 w 208"/>
                  <a:gd name="T31" fmla="*/ 2147483647 h 162"/>
                  <a:gd name="T32" fmla="*/ 2147483647 w 208"/>
                  <a:gd name="T33" fmla="*/ 2147483647 h 162"/>
                  <a:gd name="T34" fmla="*/ 2147483647 w 208"/>
                  <a:gd name="T35" fmla="*/ 2147483647 h 16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08"/>
                  <a:gd name="T55" fmla="*/ 0 h 162"/>
                  <a:gd name="T56" fmla="*/ 208 w 208"/>
                  <a:gd name="T57" fmla="*/ 162 h 16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08" h="162">
                    <a:moveTo>
                      <a:pt x="177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14" y="0"/>
                      <a:pt x="0" y="14"/>
                      <a:pt x="0" y="31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0" y="148"/>
                      <a:pt x="14" y="162"/>
                      <a:pt x="31" y="162"/>
                    </a:cubicBezTo>
                    <a:cubicBezTo>
                      <a:pt x="177" y="162"/>
                      <a:pt x="177" y="162"/>
                      <a:pt x="177" y="162"/>
                    </a:cubicBezTo>
                    <a:cubicBezTo>
                      <a:pt x="194" y="162"/>
                      <a:pt x="208" y="148"/>
                      <a:pt x="208" y="131"/>
                    </a:cubicBezTo>
                    <a:cubicBezTo>
                      <a:pt x="208" y="31"/>
                      <a:pt x="208" y="31"/>
                      <a:pt x="208" y="31"/>
                    </a:cubicBezTo>
                    <a:cubicBezTo>
                      <a:pt x="208" y="14"/>
                      <a:pt x="194" y="0"/>
                      <a:pt x="177" y="0"/>
                    </a:cubicBezTo>
                    <a:moveTo>
                      <a:pt x="190" y="131"/>
                    </a:moveTo>
                    <a:cubicBezTo>
                      <a:pt x="190" y="138"/>
                      <a:pt x="184" y="144"/>
                      <a:pt x="177" y="144"/>
                    </a:cubicBezTo>
                    <a:cubicBezTo>
                      <a:pt x="31" y="144"/>
                      <a:pt x="31" y="144"/>
                      <a:pt x="31" y="144"/>
                    </a:cubicBezTo>
                    <a:cubicBezTo>
                      <a:pt x="24" y="144"/>
                      <a:pt x="18" y="138"/>
                      <a:pt x="18" y="1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24"/>
                      <a:pt x="24" y="18"/>
                      <a:pt x="31" y="18"/>
                    </a:cubicBezTo>
                    <a:cubicBezTo>
                      <a:pt x="177" y="18"/>
                      <a:pt x="177" y="18"/>
                      <a:pt x="177" y="18"/>
                    </a:cubicBezTo>
                    <a:cubicBezTo>
                      <a:pt x="184" y="18"/>
                      <a:pt x="190" y="24"/>
                      <a:pt x="190" y="31"/>
                    </a:cubicBezTo>
                    <a:lnTo>
                      <a:pt x="190" y="13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Freeform 22"/>
              <p:cNvSpPr>
                <a:spLocks noChangeArrowheads="1"/>
              </p:cNvSpPr>
              <p:nvPr/>
            </p:nvSpPr>
            <p:spPr bwMode="auto">
              <a:xfrm>
                <a:off x="2449513" y="690562"/>
                <a:ext cx="419098" cy="104775"/>
              </a:xfrm>
              <a:custGeom>
                <a:avLst/>
                <a:gdLst>
                  <a:gd name="T0" fmla="*/ 2147483647 w 112"/>
                  <a:gd name="T1" fmla="*/ 2147483647 h 28"/>
                  <a:gd name="T2" fmla="*/ 2147483647 w 112"/>
                  <a:gd name="T3" fmla="*/ 2147483647 h 28"/>
                  <a:gd name="T4" fmla="*/ 2147483647 w 112"/>
                  <a:gd name="T5" fmla="*/ 2147483647 h 28"/>
                  <a:gd name="T6" fmla="*/ 2147483647 w 112"/>
                  <a:gd name="T7" fmla="*/ 2147483647 h 28"/>
                  <a:gd name="T8" fmla="*/ 2147483647 w 112"/>
                  <a:gd name="T9" fmla="*/ 0 h 28"/>
                  <a:gd name="T10" fmla="*/ 2147483647 w 112"/>
                  <a:gd name="T11" fmla="*/ 0 h 28"/>
                  <a:gd name="T12" fmla="*/ 2147483647 w 112"/>
                  <a:gd name="T13" fmla="*/ 2147483647 h 28"/>
                  <a:gd name="T14" fmla="*/ 2147483647 w 112"/>
                  <a:gd name="T15" fmla="*/ 2147483647 h 28"/>
                  <a:gd name="T16" fmla="*/ 0 w 112"/>
                  <a:gd name="T17" fmla="*/ 2147483647 h 28"/>
                  <a:gd name="T18" fmla="*/ 0 w 112"/>
                  <a:gd name="T19" fmla="*/ 2147483647 h 28"/>
                  <a:gd name="T20" fmla="*/ 2147483647 w 112"/>
                  <a:gd name="T21" fmla="*/ 2147483647 h 28"/>
                  <a:gd name="T22" fmla="*/ 2147483647 w 112"/>
                  <a:gd name="T23" fmla="*/ 2147483647 h 28"/>
                  <a:gd name="T24" fmla="*/ 2147483647 w 112"/>
                  <a:gd name="T25" fmla="*/ 2147483647 h 2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2"/>
                  <a:gd name="T40" fmla="*/ 0 h 28"/>
                  <a:gd name="T41" fmla="*/ 112 w 112"/>
                  <a:gd name="T42" fmla="*/ 28 h 2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2" h="28">
                    <a:moveTo>
                      <a:pt x="112" y="25"/>
                    </a:moveTo>
                    <a:cubicBezTo>
                      <a:pt x="112" y="23"/>
                      <a:pt x="112" y="23"/>
                      <a:pt x="112" y="23"/>
                    </a:cubicBezTo>
                    <a:cubicBezTo>
                      <a:pt x="112" y="22"/>
                      <a:pt x="111" y="20"/>
                      <a:pt x="110" y="18"/>
                    </a:cubicBezTo>
                    <a:cubicBezTo>
                      <a:pt x="96" y="2"/>
                      <a:pt x="96" y="2"/>
                      <a:pt x="96" y="2"/>
                    </a:cubicBezTo>
                    <a:cubicBezTo>
                      <a:pt x="95" y="1"/>
                      <a:pt x="93" y="0"/>
                      <a:pt x="9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9" y="0"/>
                      <a:pt x="17" y="1"/>
                      <a:pt x="16" y="2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1" y="20"/>
                      <a:pt x="0" y="22"/>
                      <a:pt x="0" y="23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6"/>
                      <a:pt x="1" y="28"/>
                      <a:pt x="3" y="28"/>
                    </a:cubicBezTo>
                    <a:cubicBezTo>
                      <a:pt x="109" y="28"/>
                      <a:pt x="109" y="28"/>
                      <a:pt x="109" y="28"/>
                    </a:cubicBezTo>
                    <a:cubicBezTo>
                      <a:pt x="111" y="28"/>
                      <a:pt x="112" y="26"/>
                      <a:pt x="112" y="25"/>
                    </a:cubicBezTo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23"/>
              <p:cNvSpPr>
                <a:spLocks noEditPoints="1" noChangeArrowheads="1"/>
              </p:cNvSpPr>
              <p:nvPr/>
            </p:nvSpPr>
            <p:spPr bwMode="auto">
              <a:xfrm>
                <a:off x="3124200" y="41272"/>
                <a:ext cx="385764" cy="754065"/>
              </a:xfrm>
              <a:custGeom>
                <a:avLst/>
                <a:gdLst>
                  <a:gd name="T0" fmla="*/ 2147483647 w 103"/>
                  <a:gd name="T1" fmla="*/ 0 h 201"/>
                  <a:gd name="T2" fmla="*/ 2147483647 w 103"/>
                  <a:gd name="T3" fmla="*/ 0 h 201"/>
                  <a:gd name="T4" fmla="*/ 0 w 103"/>
                  <a:gd name="T5" fmla="*/ 2147483647 h 201"/>
                  <a:gd name="T6" fmla="*/ 0 w 103"/>
                  <a:gd name="T7" fmla="*/ 2147483647 h 201"/>
                  <a:gd name="T8" fmla="*/ 2147483647 w 103"/>
                  <a:gd name="T9" fmla="*/ 2147483647 h 201"/>
                  <a:gd name="T10" fmla="*/ 2147483647 w 103"/>
                  <a:gd name="T11" fmla="*/ 2147483647 h 201"/>
                  <a:gd name="T12" fmla="*/ 2147483647 w 103"/>
                  <a:gd name="T13" fmla="*/ 2147483647 h 201"/>
                  <a:gd name="T14" fmla="*/ 2147483647 w 103"/>
                  <a:gd name="T15" fmla="*/ 2147483647 h 201"/>
                  <a:gd name="T16" fmla="*/ 2147483647 w 103"/>
                  <a:gd name="T17" fmla="*/ 0 h 201"/>
                  <a:gd name="T18" fmla="*/ 2147483647 w 103"/>
                  <a:gd name="T19" fmla="*/ 2147483647 h 201"/>
                  <a:gd name="T20" fmla="*/ 2147483647 w 103"/>
                  <a:gd name="T21" fmla="*/ 2147483647 h 201"/>
                  <a:gd name="T22" fmla="*/ 2147483647 w 103"/>
                  <a:gd name="T23" fmla="*/ 2147483647 h 201"/>
                  <a:gd name="T24" fmla="*/ 2147483647 w 103"/>
                  <a:gd name="T25" fmla="*/ 2147483647 h 201"/>
                  <a:gd name="T26" fmla="*/ 2147483647 w 103"/>
                  <a:gd name="T27" fmla="*/ 2147483647 h 20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3"/>
                  <a:gd name="T43" fmla="*/ 0 h 201"/>
                  <a:gd name="T44" fmla="*/ 103 w 103"/>
                  <a:gd name="T45" fmla="*/ 201 h 20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3" h="201">
                    <a:moveTo>
                      <a:pt x="89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187"/>
                      <a:pt x="0" y="187"/>
                      <a:pt x="0" y="187"/>
                    </a:cubicBezTo>
                    <a:cubicBezTo>
                      <a:pt x="0" y="195"/>
                      <a:pt x="6" y="201"/>
                      <a:pt x="13" y="201"/>
                    </a:cubicBezTo>
                    <a:cubicBezTo>
                      <a:pt x="89" y="201"/>
                      <a:pt x="89" y="201"/>
                      <a:pt x="89" y="201"/>
                    </a:cubicBezTo>
                    <a:cubicBezTo>
                      <a:pt x="97" y="201"/>
                      <a:pt x="103" y="195"/>
                      <a:pt x="103" y="187"/>
                    </a:cubicBezTo>
                    <a:cubicBezTo>
                      <a:pt x="103" y="13"/>
                      <a:pt x="103" y="13"/>
                      <a:pt x="103" y="13"/>
                    </a:cubicBezTo>
                    <a:cubicBezTo>
                      <a:pt x="103" y="6"/>
                      <a:pt x="97" y="0"/>
                      <a:pt x="89" y="0"/>
                    </a:cubicBezTo>
                    <a:moveTo>
                      <a:pt x="52" y="187"/>
                    </a:moveTo>
                    <a:cubicBezTo>
                      <a:pt x="45" y="187"/>
                      <a:pt x="40" y="181"/>
                      <a:pt x="40" y="175"/>
                    </a:cubicBezTo>
                    <a:cubicBezTo>
                      <a:pt x="40" y="168"/>
                      <a:pt x="45" y="163"/>
                      <a:pt x="52" y="163"/>
                    </a:cubicBezTo>
                    <a:cubicBezTo>
                      <a:pt x="58" y="163"/>
                      <a:pt x="63" y="168"/>
                      <a:pt x="63" y="175"/>
                    </a:cubicBezTo>
                    <a:cubicBezTo>
                      <a:pt x="63" y="181"/>
                      <a:pt x="58" y="187"/>
                      <a:pt x="52" y="187"/>
                    </a:cubicBezTo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24"/>
              <p:cNvSpPr>
                <a:spLocks noEditPoints="1" noChangeArrowheads="1"/>
              </p:cNvSpPr>
              <p:nvPr/>
            </p:nvSpPr>
            <p:spPr bwMode="auto">
              <a:xfrm>
                <a:off x="0" y="1433514"/>
                <a:ext cx="525464" cy="804864"/>
              </a:xfrm>
              <a:custGeom>
                <a:avLst/>
                <a:gdLst>
                  <a:gd name="T0" fmla="*/ 2147483647 w 140"/>
                  <a:gd name="T1" fmla="*/ 0 h 215"/>
                  <a:gd name="T2" fmla="*/ 2147483647 w 140"/>
                  <a:gd name="T3" fmla="*/ 0 h 215"/>
                  <a:gd name="T4" fmla="*/ 0 w 140"/>
                  <a:gd name="T5" fmla="*/ 2147483647 h 215"/>
                  <a:gd name="T6" fmla="*/ 0 w 140"/>
                  <a:gd name="T7" fmla="*/ 2147483647 h 215"/>
                  <a:gd name="T8" fmla="*/ 2147483647 w 140"/>
                  <a:gd name="T9" fmla="*/ 2147483647 h 215"/>
                  <a:gd name="T10" fmla="*/ 2147483647 w 140"/>
                  <a:gd name="T11" fmla="*/ 2147483647 h 215"/>
                  <a:gd name="T12" fmla="*/ 2147483647 w 140"/>
                  <a:gd name="T13" fmla="*/ 2147483647 h 215"/>
                  <a:gd name="T14" fmla="*/ 2147483647 w 140"/>
                  <a:gd name="T15" fmla="*/ 2147483647 h 215"/>
                  <a:gd name="T16" fmla="*/ 2147483647 w 140"/>
                  <a:gd name="T17" fmla="*/ 0 h 215"/>
                  <a:gd name="T18" fmla="*/ 2147483647 w 140"/>
                  <a:gd name="T19" fmla="*/ 2147483647 h 215"/>
                  <a:gd name="T20" fmla="*/ 2147483647 w 140"/>
                  <a:gd name="T21" fmla="*/ 2147483647 h 215"/>
                  <a:gd name="T22" fmla="*/ 2147483647 w 140"/>
                  <a:gd name="T23" fmla="*/ 2147483647 h 215"/>
                  <a:gd name="T24" fmla="*/ 2147483647 w 140"/>
                  <a:gd name="T25" fmla="*/ 2147483647 h 215"/>
                  <a:gd name="T26" fmla="*/ 2147483647 w 140"/>
                  <a:gd name="T27" fmla="*/ 2147483647 h 215"/>
                  <a:gd name="T28" fmla="*/ 2147483647 w 140"/>
                  <a:gd name="T29" fmla="*/ 2147483647 h 215"/>
                  <a:gd name="T30" fmla="*/ 2147483647 w 140"/>
                  <a:gd name="T31" fmla="*/ 2147483647 h 215"/>
                  <a:gd name="T32" fmla="*/ 2147483647 w 140"/>
                  <a:gd name="T33" fmla="*/ 2147483647 h 215"/>
                  <a:gd name="T34" fmla="*/ 2147483647 w 140"/>
                  <a:gd name="T35" fmla="*/ 2147483647 h 21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0"/>
                  <a:gd name="T55" fmla="*/ 0 h 215"/>
                  <a:gd name="T56" fmla="*/ 140 w 140"/>
                  <a:gd name="T57" fmla="*/ 215 h 21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0" h="215">
                    <a:moveTo>
                      <a:pt x="109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14" y="0"/>
                      <a:pt x="0" y="13"/>
                      <a:pt x="0" y="30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0" y="201"/>
                      <a:pt x="14" y="215"/>
                      <a:pt x="31" y="215"/>
                    </a:cubicBezTo>
                    <a:cubicBezTo>
                      <a:pt x="109" y="215"/>
                      <a:pt x="109" y="215"/>
                      <a:pt x="109" y="215"/>
                    </a:cubicBezTo>
                    <a:cubicBezTo>
                      <a:pt x="126" y="215"/>
                      <a:pt x="140" y="201"/>
                      <a:pt x="140" y="184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0" y="13"/>
                      <a:pt x="126" y="0"/>
                      <a:pt x="109" y="0"/>
                    </a:cubicBezTo>
                    <a:moveTo>
                      <a:pt x="122" y="177"/>
                    </a:moveTo>
                    <a:cubicBezTo>
                      <a:pt x="122" y="187"/>
                      <a:pt x="116" y="195"/>
                      <a:pt x="109" y="195"/>
                    </a:cubicBezTo>
                    <a:cubicBezTo>
                      <a:pt x="31" y="195"/>
                      <a:pt x="31" y="195"/>
                      <a:pt x="31" y="195"/>
                    </a:cubicBezTo>
                    <a:cubicBezTo>
                      <a:pt x="24" y="195"/>
                      <a:pt x="18" y="187"/>
                      <a:pt x="18" y="177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8" y="26"/>
                      <a:pt x="24" y="18"/>
                      <a:pt x="31" y="18"/>
                    </a:cubicBezTo>
                    <a:cubicBezTo>
                      <a:pt x="109" y="18"/>
                      <a:pt x="109" y="18"/>
                      <a:pt x="109" y="18"/>
                    </a:cubicBezTo>
                    <a:cubicBezTo>
                      <a:pt x="116" y="18"/>
                      <a:pt x="122" y="26"/>
                      <a:pt x="122" y="35"/>
                    </a:cubicBezTo>
                    <a:lnTo>
                      <a:pt x="122" y="17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25"/>
              <p:cNvSpPr>
                <a:spLocks noEditPoints="1" noChangeArrowheads="1"/>
              </p:cNvSpPr>
              <p:nvPr/>
            </p:nvSpPr>
            <p:spPr bwMode="auto">
              <a:xfrm>
                <a:off x="2587627" y="2813047"/>
                <a:ext cx="739775" cy="854077"/>
              </a:xfrm>
              <a:custGeom>
                <a:avLst/>
                <a:gdLst>
                  <a:gd name="T0" fmla="*/ 2147483647 w 197"/>
                  <a:gd name="T1" fmla="*/ 0 h 228"/>
                  <a:gd name="T2" fmla="*/ 0 w 197"/>
                  <a:gd name="T3" fmla="*/ 2147483647 h 228"/>
                  <a:gd name="T4" fmla="*/ 0 w 197"/>
                  <a:gd name="T5" fmla="*/ 2147483647 h 228"/>
                  <a:gd name="T6" fmla="*/ 2147483647 w 197"/>
                  <a:gd name="T7" fmla="*/ 2147483647 h 228"/>
                  <a:gd name="T8" fmla="*/ 2147483647 w 197"/>
                  <a:gd name="T9" fmla="*/ 2147483647 h 228"/>
                  <a:gd name="T10" fmla="*/ 2147483647 w 197"/>
                  <a:gd name="T11" fmla="*/ 2147483647 h 228"/>
                  <a:gd name="T12" fmla="*/ 2147483647 w 197"/>
                  <a:gd name="T13" fmla="*/ 0 h 228"/>
                  <a:gd name="T14" fmla="*/ 2147483647 w 197"/>
                  <a:gd name="T15" fmla="*/ 2147483647 h 228"/>
                  <a:gd name="T16" fmla="*/ 2147483647 w 197"/>
                  <a:gd name="T17" fmla="*/ 2147483647 h 228"/>
                  <a:gd name="T18" fmla="*/ 2147483647 w 197"/>
                  <a:gd name="T19" fmla="*/ 2147483647 h 228"/>
                  <a:gd name="T20" fmla="*/ 2147483647 w 197"/>
                  <a:gd name="T21" fmla="*/ 2147483647 h 228"/>
                  <a:gd name="T22" fmla="*/ 2147483647 w 197"/>
                  <a:gd name="T23" fmla="*/ 2147483647 h 22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7"/>
                  <a:gd name="T37" fmla="*/ 0 h 228"/>
                  <a:gd name="T38" fmla="*/ 197 w 197"/>
                  <a:gd name="T39" fmla="*/ 228 h 22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7" h="228">
                    <a:moveTo>
                      <a:pt x="98" y="0"/>
                    </a:moveTo>
                    <a:cubicBezTo>
                      <a:pt x="62" y="0"/>
                      <a:pt x="0" y="7"/>
                      <a:pt x="0" y="33"/>
                    </a:cubicBezTo>
                    <a:cubicBezTo>
                      <a:pt x="0" y="195"/>
                      <a:pt x="0" y="195"/>
                      <a:pt x="0" y="195"/>
                    </a:cubicBezTo>
                    <a:cubicBezTo>
                      <a:pt x="0" y="221"/>
                      <a:pt x="62" y="228"/>
                      <a:pt x="98" y="228"/>
                    </a:cubicBezTo>
                    <a:cubicBezTo>
                      <a:pt x="135" y="228"/>
                      <a:pt x="197" y="221"/>
                      <a:pt x="197" y="195"/>
                    </a:cubicBezTo>
                    <a:cubicBezTo>
                      <a:pt x="197" y="33"/>
                      <a:pt x="197" y="33"/>
                      <a:pt x="197" y="33"/>
                    </a:cubicBezTo>
                    <a:cubicBezTo>
                      <a:pt x="197" y="7"/>
                      <a:pt x="135" y="0"/>
                      <a:pt x="98" y="0"/>
                    </a:cubicBezTo>
                    <a:moveTo>
                      <a:pt x="98" y="55"/>
                    </a:moveTo>
                    <a:cubicBezTo>
                      <a:pt x="52" y="55"/>
                      <a:pt x="15" y="45"/>
                      <a:pt x="15" y="32"/>
                    </a:cubicBezTo>
                    <a:cubicBezTo>
                      <a:pt x="15" y="20"/>
                      <a:pt x="52" y="10"/>
                      <a:pt x="98" y="10"/>
                    </a:cubicBezTo>
                    <a:cubicBezTo>
                      <a:pt x="144" y="10"/>
                      <a:pt x="182" y="20"/>
                      <a:pt x="182" y="32"/>
                    </a:cubicBezTo>
                    <a:cubicBezTo>
                      <a:pt x="182" y="45"/>
                      <a:pt x="144" y="55"/>
                      <a:pt x="98" y="55"/>
                    </a:cubicBezTo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26"/>
              <p:cNvSpPr>
                <a:spLocks noEditPoints="1" noChangeArrowheads="1"/>
              </p:cNvSpPr>
              <p:nvPr/>
            </p:nvSpPr>
            <p:spPr bwMode="auto">
              <a:xfrm>
                <a:off x="3581405" y="1362076"/>
                <a:ext cx="641348" cy="876302"/>
              </a:xfrm>
              <a:custGeom>
                <a:avLst/>
                <a:gdLst>
                  <a:gd name="T0" fmla="*/ 2147483647 w 171"/>
                  <a:gd name="T1" fmla="*/ 0 h 234"/>
                  <a:gd name="T2" fmla="*/ 2147483647 w 171"/>
                  <a:gd name="T3" fmla="*/ 0 h 234"/>
                  <a:gd name="T4" fmla="*/ 0 w 171"/>
                  <a:gd name="T5" fmla="*/ 2147483647 h 234"/>
                  <a:gd name="T6" fmla="*/ 0 w 171"/>
                  <a:gd name="T7" fmla="*/ 2147483647 h 234"/>
                  <a:gd name="T8" fmla="*/ 2147483647 w 171"/>
                  <a:gd name="T9" fmla="*/ 2147483647 h 234"/>
                  <a:gd name="T10" fmla="*/ 2147483647 w 171"/>
                  <a:gd name="T11" fmla="*/ 2147483647 h 234"/>
                  <a:gd name="T12" fmla="*/ 2147483647 w 171"/>
                  <a:gd name="T13" fmla="*/ 2147483647 h 234"/>
                  <a:gd name="T14" fmla="*/ 2147483647 w 171"/>
                  <a:gd name="T15" fmla="*/ 2147483647 h 234"/>
                  <a:gd name="T16" fmla="*/ 2147483647 w 171"/>
                  <a:gd name="T17" fmla="*/ 0 h 234"/>
                  <a:gd name="T18" fmla="*/ 2147483647 w 171"/>
                  <a:gd name="T19" fmla="*/ 2147483647 h 234"/>
                  <a:gd name="T20" fmla="*/ 2147483647 w 171"/>
                  <a:gd name="T21" fmla="*/ 2147483647 h 234"/>
                  <a:gd name="T22" fmla="*/ 2147483647 w 171"/>
                  <a:gd name="T23" fmla="*/ 2147483647 h 234"/>
                  <a:gd name="T24" fmla="*/ 2147483647 w 171"/>
                  <a:gd name="T25" fmla="*/ 2147483647 h 234"/>
                  <a:gd name="T26" fmla="*/ 2147483647 w 171"/>
                  <a:gd name="T27" fmla="*/ 2147483647 h 234"/>
                  <a:gd name="T28" fmla="*/ 2147483647 w 171"/>
                  <a:gd name="T29" fmla="*/ 2147483647 h 234"/>
                  <a:gd name="T30" fmla="*/ 2147483647 w 171"/>
                  <a:gd name="T31" fmla="*/ 2147483647 h 234"/>
                  <a:gd name="T32" fmla="*/ 2147483647 w 171"/>
                  <a:gd name="T33" fmla="*/ 2147483647 h 234"/>
                  <a:gd name="T34" fmla="*/ 2147483647 w 171"/>
                  <a:gd name="T35" fmla="*/ 2147483647 h 2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1"/>
                  <a:gd name="T55" fmla="*/ 0 h 234"/>
                  <a:gd name="T56" fmla="*/ 171 w 171"/>
                  <a:gd name="T57" fmla="*/ 234 h 2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1" h="234">
                    <a:moveTo>
                      <a:pt x="146" y="0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209"/>
                      <a:pt x="0" y="209"/>
                      <a:pt x="0" y="209"/>
                    </a:cubicBezTo>
                    <a:cubicBezTo>
                      <a:pt x="0" y="223"/>
                      <a:pt x="11" y="234"/>
                      <a:pt x="25" y="234"/>
                    </a:cubicBezTo>
                    <a:cubicBezTo>
                      <a:pt x="146" y="234"/>
                      <a:pt x="146" y="234"/>
                      <a:pt x="146" y="234"/>
                    </a:cubicBezTo>
                    <a:cubicBezTo>
                      <a:pt x="160" y="234"/>
                      <a:pt x="171" y="223"/>
                      <a:pt x="171" y="209"/>
                    </a:cubicBezTo>
                    <a:cubicBezTo>
                      <a:pt x="171" y="25"/>
                      <a:pt x="171" y="25"/>
                      <a:pt x="171" y="25"/>
                    </a:cubicBezTo>
                    <a:cubicBezTo>
                      <a:pt x="171" y="11"/>
                      <a:pt x="160" y="0"/>
                      <a:pt x="146" y="0"/>
                    </a:cubicBezTo>
                    <a:moveTo>
                      <a:pt x="157" y="183"/>
                    </a:moveTo>
                    <a:cubicBezTo>
                      <a:pt x="157" y="188"/>
                      <a:pt x="152" y="193"/>
                      <a:pt x="146" y="193"/>
                    </a:cubicBezTo>
                    <a:cubicBezTo>
                      <a:pt x="25" y="193"/>
                      <a:pt x="25" y="193"/>
                      <a:pt x="25" y="193"/>
                    </a:cubicBezTo>
                    <a:cubicBezTo>
                      <a:pt x="19" y="193"/>
                      <a:pt x="15" y="188"/>
                      <a:pt x="15" y="183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19"/>
                      <a:pt x="19" y="14"/>
                      <a:pt x="25" y="14"/>
                    </a:cubicBezTo>
                    <a:cubicBezTo>
                      <a:pt x="146" y="14"/>
                      <a:pt x="146" y="14"/>
                      <a:pt x="146" y="14"/>
                    </a:cubicBezTo>
                    <a:cubicBezTo>
                      <a:pt x="152" y="14"/>
                      <a:pt x="157" y="19"/>
                      <a:pt x="157" y="25"/>
                    </a:cubicBezTo>
                    <a:lnTo>
                      <a:pt x="157" y="18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Oval 27"/>
              <p:cNvSpPr>
                <a:spLocks noChangeArrowheads="1"/>
              </p:cNvSpPr>
              <p:nvPr/>
            </p:nvSpPr>
            <p:spPr bwMode="auto">
              <a:xfrm>
                <a:off x="3762377" y="2127248"/>
                <a:ext cx="52387" cy="5239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buFont typeface="Arial" pitchFamily="34" charset="0"/>
                  <a:buNone/>
                </a:pPr>
                <a:endParaRPr lang="en-US" altLang="en-US" sz="1600">
                  <a:solidFill>
                    <a:srgbClr val="FFFFFF"/>
                  </a:solidFill>
                  <a:latin typeface="Segoe UI" pitchFamily="34" charset="0"/>
                  <a:sym typeface="Segoe UI" pitchFamily="34" charset="0"/>
                </a:endParaRPr>
              </a:p>
            </p:txBody>
          </p:sp>
          <p:sp>
            <p:nvSpPr>
              <p:cNvPr id="66" name="Oval 28"/>
              <p:cNvSpPr>
                <a:spLocks noChangeArrowheads="1"/>
              </p:cNvSpPr>
              <p:nvPr/>
            </p:nvSpPr>
            <p:spPr bwMode="auto">
              <a:xfrm>
                <a:off x="3990980" y="2127248"/>
                <a:ext cx="52387" cy="5239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buFont typeface="Arial" pitchFamily="34" charset="0"/>
                  <a:buNone/>
                </a:pPr>
                <a:endParaRPr lang="en-US" altLang="en-US" sz="1600">
                  <a:solidFill>
                    <a:srgbClr val="FFFFFF"/>
                  </a:solidFill>
                  <a:latin typeface="Segoe UI" pitchFamily="34" charset="0"/>
                  <a:sym typeface="Segoe UI" pitchFamily="34" charset="0"/>
                </a:endParaRPr>
              </a:p>
            </p:txBody>
          </p:sp>
          <p:sp>
            <p:nvSpPr>
              <p:cNvPr id="67" name="Oval 29"/>
              <p:cNvSpPr>
                <a:spLocks noChangeArrowheads="1"/>
              </p:cNvSpPr>
              <p:nvPr/>
            </p:nvSpPr>
            <p:spPr bwMode="auto">
              <a:xfrm>
                <a:off x="3878267" y="2127248"/>
                <a:ext cx="52387" cy="5239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buFont typeface="Arial" pitchFamily="34" charset="0"/>
                  <a:buNone/>
                </a:pPr>
                <a:endParaRPr lang="en-US" altLang="en-US" sz="1600">
                  <a:solidFill>
                    <a:srgbClr val="FFFFFF"/>
                  </a:solidFill>
                  <a:latin typeface="Segoe UI" pitchFamily="34" charset="0"/>
                  <a:sym typeface="Segoe UI" pitchFamily="34" charset="0"/>
                </a:endParaRPr>
              </a:p>
            </p:txBody>
          </p:sp>
          <p:sp>
            <p:nvSpPr>
              <p:cNvPr id="68" name="Freeform 30"/>
              <p:cNvSpPr>
                <a:spLocks noChangeArrowheads="1"/>
              </p:cNvSpPr>
              <p:nvPr/>
            </p:nvSpPr>
            <p:spPr bwMode="auto">
              <a:xfrm>
                <a:off x="963615" y="2681289"/>
                <a:ext cx="442914" cy="161923"/>
              </a:xfrm>
              <a:custGeom>
                <a:avLst/>
                <a:gdLst>
                  <a:gd name="T0" fmla="*/ 0 w 118"/>
                  <a:gd name="T1" fmla="*/ 2147483647 h 43"/>
                  <a:gd name="T2" fmla="*/ 2147483647 w 118"/>
                  <a:gd name="T3" fmla="*/ 2147483647 h 43"/>
                  <a:gd name="T4" fmla="*/ 2147483647 w 118"/>
                  <a:gd name="T5" fmla="*/ 2147483647 h 43"/>
                  <a:gd name="T6" fmla="*/ 2147483647 w 118"/>
                  <a:gd name="T7" fmla="*/ 2147483647 h 43"/>
                  <a:gd name="T8" fmla="*/ 2147483647 w 118"/>
                  <a:gd name="T9" fmla="*/ 2147483647 h 43"/>
                  <a:gd name="T10" fmla="*/ 2147483647 w 118"/>
                  <a:gd name="T11" fmla="*/ 0 h 43"/>
                  <a:gd name="T12" fmla="*/ 2147483647 w 118"/>
                  <a:gd name="T13" fmla="*/ 0 h 43"/>
                  <a:gd name="T14" fmla="*/ 2147483647 w 118"/>
                  <a:gd name="T15" fmla="*/ 2147483647 h 43"/>
                  <a:gd name="T16" fmla="*/ 0 w 118"/>
                  <a:gd name="T17" fmla="*/ 2147483647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8"/>
                  <a:gd name="T28" fmla="*/ 0 h 43"/>
                  <a:gd name="T29" fmla="*/ 118 w 118"/>
                  <a:gd name="T30" fmla="*/ 43 h 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8" h="43">
                    <a:moveTo>
                      <a:pt x="0" y="43"/>
                    </a:moveTo>
                    <a:cubicBezTo>
                      <a:pt x="4" y="40"/>
                      <a:pt x="9" y="39"/>
                      <a:pt x="14" y="39"/>
                    </a:cubicBezTo>
                    <a:cubicBezTo>
                      <a:pt x="108" y="39"/>
                      <a:pt x="108" y="39"/>
                      <a:pt x="108" y="39"/>
                    </a:cubicBezTo>
                    <a:cubicBezTo>
                      <a:pt x="111" y="39"/>
                      <a:pt x="115" y="40"/>
                      <a:pt x="118" y="41"/>
                    </a:cubicBezTo>
                    <a:cubicBezTo>
                      <a:pt x="105" y="15"/>
                      <a:pt x="105" y="15"/>
                      <a:pt x="105" y="15"/>
                    </a:cubicBezTo>
                    <a:cubicBezTo>
                      <a:pt x="101" y="7"/>
                      <a:pt x="90" y="0"/>
                      <a:pt x="81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0" y="0"/>
                      <a:pt x="19" y="7"/>
                      <a:pt x="15" y="15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31"/>
              <p:cNvSpPr>
                <a:spLocks noEditPoints="1" noChangeArrowheads="1"/>
              </p:cNvSpPr>
              <p:nvPr/>
            </p:nvSpPr>
            <p:spPr bwMode="auto">
              <a:xfrm>
                <a:off x="952495" y="2857497"/>
                <a:ext cx="476253" cy="809627"/>
              </a:xfrm>
              <a:custGeom>
                <a:avLst/>
                <a:gdLst>
                  <a:gd name="T0" fmla="*/ 2147483647 w 127"/>
                  <a:gd name="T1" fmla="*/ 2147483647 h 216"/>
                  <a:gd name="T2" fmla="*/ 2147483647 w 127"/>
                  <a:gd name="T3" fmla="*/ 0 h 216"/>
                  <a:gd name="T4" fmla="*/ 2147483647 w 127"/>
                  <a:gd name="T5" fmla="*/ 0 h 216"/>
                  <a:gd name="T6" fmla="*/ 2147483647 w 127"/>
                  <a:gd name="T7" fmla="*/ 2147483647 h 216"/>
                  <a:gd name="T8" fmla="*/ 0 w 127"/>
                  <a:gd name="T9" fmla="*/ 2147483647 h 216"/>
                  <a:gd name="T10" fmla="*/ 0 w 127"/>
                  <a:gd name="T11" fmla="*/ 2147483647 h 216"/>
                  <a:gd name="T12" fmla="*/ 2147483647 w 127"/>
                  <a:gd name="T13" fmla="*/ 2147483647 h 216"/>
                  <a:gd name="T14" fmla="*/ 2147483647 w 127"/>
                  <a:gd name="T15" fmla="*/ 2147483647 h 216"/>
                  <a:gd name="T16" fmla="*/ 2147483647 w 127"/>
                  <a:gd name="T17" fmla="*/ 2147483647 h 216"/>
                  <a:gd name="T18" fmla="*/ 2147483647 w 127"/>
                  <a:gd name="T19" fmla="*/ 2147483647 h 216"/>
                  <a:gd name="T20" fmla="*/ 2147483647 w 127"/>
                  <a:gd name="T21" fmla="*/ 2147483647 h 216"/>
                  <a:gd name="T22" fmla="*/ 2147483647 w 127"/>
                  <a:gd name="T23" fmla="*/ 2147483647 h 216"/>
                  <a:gd name="T24" fmla="*/ 2147483647 w 127"/>
                  <a:gd name="T25" fmla="*/ 2147483647 h 216"/>
                  <a:gd name="T26" fmla="*/ 2147483647 w 127"/>
                  <a:gd name="T27" fmla="*/ 2147483647 h 216"/>
                  <a:gd name="T28" fmla="*/ 2147483647 w 127"/>
                  <a:gd name="T29" fmla="*/ 2147483647 h 216"/>
                  <a:gd name="T30" fmla="*/ 2147483647 w 127"/>
                  <a:gd name="T31" fmla="*/ 2147483647 h 216"/>
                  <a:gd name="T32" fmla="*/ 2147483647 w 127"/>
                  <a:gd name="T33" fmla="*/ 2147483647 h 216"/>
                  <a:gd name="T34" fmla="*/ 2147483647 w 127"/>
                  <a:gd name="T35" fmla="*/ 2147483647 h 216"/>
                  <a:gd name="T36" fmla="*/ 2147483647 w 127"/>
                  <a:gd name="T37" fmla="*/ 2147483647 h 216"/>
                  <a:gd name="T38" fmla="*/ 2147483647 w 127"/>
                  <a:gd name="T39" fmla="*/ 2147483647 h 216"/>
                  <a:gd name="T40" fmla="*/ 2147483647 w 127"/>
                  <a:gd name="T41" fmla="*/ 2147483647 h 216"/>
                  <a:gd name="T42" fmla="*/ 2147483647 w 127"/>
                  <a:gd name="T43" fmla="*/ 2147483647 h 216"/>
                  <a:gd name="T44" fmla="*/ 2147483647 w 127"/>
                  <a:gd name="T45" fmla="*/ 2147483647 h 216"/>
                  <a:gd name="T46" fmla="*/ 2147483647 w 127"/>
                  <a:gd name="T47" fmla="*/ 2147483647 h 216"/>
                  <a:gd name="T48" fmla="*/ 2147483647 w 127"/>
                  <a:gd name="T49" fmla="*/ 2147483647 h 216"/>
                  <a:gd name="T50" fmla="*/ 2147483647 w 127"/>
                  <a:gd name="T51" fmla="*/ 2147483647 h 216"/>
                  <a:gd name="T52" fmla="*/ 2147483647 w 127"/>
                  <a:gd name="T53" fmla="*/ 2147483647 h 216"/>
                  <a:gd name="T54" fmla="*/ 2147483647 w 127"/>
                  <a:gd name="T55" fmla="*/ 2147483647 h 216"/>
                  <a:gd name="T56" fmla="*/ 2147483647 w 127"/>
                  <a:gd name="T57" fmla="*/ 2147483647 h 216"/>
                  <a:gd name="T58" fmla="*/ 2147483647 w 127"/>
                  <a:gd name="T59" fmla="*/ 2147483647 h 216"/>
                  <a:gd name="T60" fmla="*/ 2147483647 w 127"/>
                  <a:gd name="T61" fmla="*/ 2147483647 h 216"/>
                  <a:gd name="T62" fmla="*/ 2147483647 w 127"/>
                  <a:gd name="T63" fmla="*/ 2147483647 h 216"/>
                  <a:gd name="T64" fmla="*/ 2147483647 w 127"/>
                  <a:gd name="T65" fmla="*/ 2147483647 h 216"/>
                  <a:gd name="T66" fmla="*/ 2147483647 w 127"/>
                  <a:gd name="T67" fmla="*/ 2147483647 h 216"/>
                  <a:gd name="T68" fmla="*/ 2147483647 w 127"/>
                  <a:gd name="T69" fmla="*/ 2147483647 h 216"/>
                  <a:gd name="T70" fmla="*/ 2147483647 w 127"/>
                  <a:gd name="T71" fmla="*/ 2147483647 h 216"/>
                  <a:gd name="T72" fmla="*/ 2147483647 w 127"/>
                  <a:gd name="T73" fmla="*/ 2147483647 h 21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27"/>
                  <a:gd name="T112" fmla="*/ 0 h 216"/>
                  <a:gd name="T113" fmla="*/ 127 w 127"/>
                  <a:gd name="T114" fmla="*/ 216 h 21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27" h="216">
                    <a:moveTo>
                      <a:pt x="119" y="2"/>
                    </a:moveTo>
                    <a:cubicBezTo>
                      <a:pt x="116" y="1"/>
                      <a:pt x="114" y="0"/>
                      <a:pt x="111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4" y="0"/>
                      <a:pt x="11" y="1"/>
                      <a:pt x="9" y="2"/>
                    </a:cubicBezTo>
                    <a:cubicBezTo>
                      <a:pt x="4" y="5"/>
                      <a:pt x="0" y="10"/>
                      <a:pt x="0" y="17"/>
                    </a:cubicBezTo>
                    <a:cubicBezTo>
                      <a:pt x="0" y="199"/>
                      <a:pt x="0" y="199"/>
                      <a:pt x="0" y="199"/>
                    </a:cubicBezTo>
                    <a:cubicBezTo>
                      <a:pt x="0" y="208"/>
                      <a:pt x="8" y="216"/>
                      <a:pt x="17" y="216"/>
                    </a:cubicBezTo>
                    <a:cubicBezTo>
                      <a:pt x="111" y="216"/>
                      <a:pt x="111" y="216"/>
                      <a:pt x="111" y="216"/>
                    </a:cubicBezTo>
                    <a:cubicBezTo>
                      <a:pt x="120" y="216"/>
                      <a:pt x="127" y="208"/>
                      <a:pt x="127" y="199"/>
                    </a:cubicBezTo>
                    <a:cubicBezTo>
                      <a:pt x="127" y="17"/>
                      <a:pt x="127" y="17"/>
                      <a:pt x="127" y="17"/>
                    </a:cubicBezTo>
                    <a:cubicBezTo>
                      <a:pt x="127" y="10"/>
                      <a:pt x="124" y="5"/>
                      <a:pt x="119" y="2"/>
                    </a:cubicBezTo>
                    <a:moveTo>
                      <a:pt x="105" y="180"/>
                    </a:moveTo>
                    <a:cubicBezTo>
                      <a:pt x="29" y="180"/>
                      <a:pt x="29" y="180"/>
                      <a:pt x="29" y="180"/>
                    </a:cubicBezTo>
                    <a:cubicBezTo>
                      <a:pt x="25" y="180"/>
                      <a:pt x="22" y="177"/>
                      <a:pt x="22" y="173"/>
                    </a:cubicBezTo>
                    <a:cubicBezTo>
                      <a:pt x="22" y="169"/>
                      <a:pt x="25" y="166"/>
                      <a:pt x="29" y="166"/>
                    </a:cubicBezTo>
                    <a:cubicBezTo>
                      <a:pt x="105" y="166"/>
                      <a:pt x="105" y="166"/>
                      <a:pt x="105" y="166"/>
                    </a:cubicBezTo>
                    <a:cubicBezTo>
                      <a:pt x="108" y="166"/>
                      <a:pt x="111" y="169"/>
                      <a:pt x="111" y="173"/>
                    </a:cubicBezTo>
                    <a:cubicBezTo>
                      <a:pt x="111" y="177"/>
                      <a:pt x="108" y="180"/>
                      <a:pt x="105" y="180"/>
                    </a:cubicBezTo>
                    <a:moveTo>
                      <a:pt x="105" y="149"/>
                    </a:moveTo>
                    <a:cubicBezTo>
                      <a:pt x="29" y="149"/>
                      <a:pt x="29" y="149"/>
                      <a:pt x="29" y="149"/>
                    </a:cubicBezTo>
                    <a:cubicBezTo>
                      <a:pt x="25" y="149"/>
                      <a:pt x="22" y="146"/>
                      <a:pt x="22" y="143"/>
                    </a:cubicBezTo>
                    <a:cubicBezTo>
                      <a:pt x="22" y="139"/>
                      <a:pt x="25" y="136"/>
                      <a:pt x="29" y="136"/>
                    </a:cubicBezTo>
                    <a:cubicBezTo>
                      <a:pt x="105" y="136"/>
                      <a:pt x="105" y="136"/>
                      <a:pt x="105" y="136"/>
                    </a:cubicBezTo>
                    <a:cubicBezTo>
                      <a:pt x="108" y="136"/>
                      <a:pt x="111" y="139"/>
                      <a:pt x="111" y="143"/>
                    </a:cubicBezTo>
                    <a:cubicBezTo>
                      <a:pt x="111" y="146"/>
                      <a:pt x="108" y="149"/>
                      <a:pt x="105" y="149"/>
                    </a:cubicBezTo>
                    <a:moveTo>
                      <a:pt x="105" y="119"/>
                    </a:moveTo>
                    <a:cubicBezTo>
                      <a:pt x="29" y="119"/>
                      <a:pt x="29" y="119"/>
                      <a:pt x="29" y="119"/>
                    </a:cubicBezTo>
                    <a:cubicBezTo>
                      <a:pt x="25" y="119"/>
                      <a:pt x="22" y="116"/>
                      <a:pt x="22" y="112"/>
                    </a:cubicBezTo>
                    <a:cubicBezTo>
                      <a:pt x="22" y="109"/>
                      <a:pt x="25" y="106"/>
                      <a:pt x="29" y="106"/>
                    </a:cubicBezTo>
                    <a:cubicBezTo>
                      <a:pt x="105" y="106"/>
                      <a:pt x="105" y="106"/>
                      <a:pt x="105" y="106"/>
                    </a:cubicBezTo>
                    <a:cubicBezTo>
                      <a:pt x="108" y="106"/>
                      <a:pt x="111" y="109"/>
                      <a:pt x="111" y="112"/>
                    </a:cubicBezTo>
                    <a:cubicBezTo>
                      <a:pt x="111" y="116"/>
                      <a:pt x="108" y="119"/>
                      <a:pt x="105" y="119"/>
                    </a:cubicBezTo>
                    <a:moveTo>
                      <a:pt x="102" y="40"/>
                    </a:moveTo>
                    <a:cubicBezTo>
                      <a:pt x="97" y="40"/>
                      <a:pt x="93" y="36"/>
                      <a:pt x="93" y="31"/>
                    </a:cubicBezTo>
                    <a:cubicBezTo>
                      <a:pt x="93" y="26"/>
                      <a:pt x="97" y="22"/>
                      <a:pt x="102" y="22"/>
                    </a:cubicBezTo>
                    <a:cubicBezTo>
                      <a:pt x="107" y="22"/>
                      <a:pt x="111" y="26"/>
                      <a:pt x="111" y="31"/>
                    </a:cubicBezTo>
                    <a:cubicBezTo>
                      <a:pt x="111" y="36"/>
                      <a:pt x="107" y="40"/>
                      <a:pt x="102" y="40"/>
                    </a:cubicBezTo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4" name="Rectangle 73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6212363" y="2522646"/>
            <a:ext cx="2893025" cy="2632515"/>
          </a:xfrm>
          <a:prstGeom prst="rect">
            <a:avLst/>
          </a:prstGeom>
          <a:solidFill>
            <a:srgbClr val="CFCFC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9C2A804C-860C-42CE-B071-DD567E25871D}"/>
              </a:ext>
            </a:extLst>
          </p:cNvPr>
          <p:cNvSpPr txBox="1"/>
          <p:nvPr/>
        </p:nvSpPr>
        <p:spPr>
          <a:xfrm>
            <a:off x="6418632" y="3797525"/>
            <a:ext cx="248048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/>
              <a:t>Easy to set </a:t>
            </a:r>
            <a:r>
              <a:rPr lang="en-US" sz="1600" dirty="0" smtClean="0">
                <a:solidFill>
                  <a:srgbClr val="7AC143"/>
                </a:solidFill>
              </a:rPr>
              <a:t>timetable</a:t>
            </a:r>
            <a:r>
              <a:rPr lang="en-US" sz="1400" dirty="0" smtClean="0"/>
              <a:t> and </a:t>
            </a:r>
            <a:r>
              <a:rPr lang="en-US" sz="1600" dirty="0" smtClean="0">
                <a:solidFill>
                  <a:srgbClr val="7AC143"/>
                </a:solidFill>
              </a:rPr>
              <a:t>shift</a:t>
            </a:r>
            <a:r>
              <a:rPr lang="en-US" sz="1400" dirty="0" smtClean="0"/>
              <a:t>, assign work </a:t>
            </a:r>
            <a:r>
              <a:rPr lang="en-US" sz="1600" dirty="0" smtClean="0">
                <a:solidFill>
                  <a:srgbClr val="7AC143"/>
                </a:solidFill>
              </a:rPr>
              <a:t>schedule</a:t>
            </a:r>
            <a:r>
              <a:rPr lang="en-US" sz="1400" dirty="0" smtClean="0"/>
              <a:t>, generate </a:t>
            </a:r>
            <a:r>
              <a:rPr lang="en-US" sz="1600" dirty="0" smtClean="0">
                <a:solidFill>
                  <a:srgbClr val="7AC143"/>
                </a:solidFill>
              </a:rPr>
              <a:t>reports</a:t>
            </a:r>
            <a:r>
              <a:rPr lang="en-US" sz="1400" dirty="0" smtClean="0"/>
              <a:t>, etc. </a:t>
            </a:r>
            <a:endParaRPr lang="en-US" sz="1400" dirty="0"/>
          </a:p>
        </p:txBody>
      </p:sp>
      <p:grpSp>
        <p:nvGrpSpPr>
          <p:cNvPr id="76" name="Group 100"/>
          <p:cNvGrpSpPr/>
          <p:nvPr/>
        </p:nvGrpSpPr>
        <p:grpSpPr>
          <a:xfrm>
            <a:off x="6936790" y="2077045"/>
            <a:ext cx="1439675" cy="1441450"/>
            <a:chOff x="3381375" y="4597400"/>
            <a:chExt cx="1439863" cy="1441450"/>
          </a:xfrm>
        </p:grpSpPr>
        <p:grpSp>
          <p:nvGrpSpPr>
            <p:cNvPr id="77" name="Group 6"/>
            <p:cNvGrpSpPr>
              <a:grpSpLocks/>
            </p:cNvGrpSpPr>
            <p:nvPr/>
          </p:nvGrpSpPr>
          <p:grpSpPr bwMode="auto">
            <a:xfrm>
              <a:off x="3381375" y="4597400"/>
              <a:ext cx="1439863" cy="1441450"/>
              <a:chOff x="0" y="0"/>
              <a:chExt cx="4195" cy="4195"/>
            </a:xfrm>
          </p:grpSpPr>
          <p:grpSp>
            <p:nvGrpSpPr>
              <p:cNvPr id="79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4195" cy="4195"/>
                <a:chOff x="0" y="0"/>
                <a:chExt cx="2664000" cy="2664000"/>
              </a:xfrm>
            </p:grpSpPr>
            <p:sp>
              <p:nvSpPr>
                <p:cNvPr id="81" name="椭圆 1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664000" cy="2664000"/>
                </a:xfrm>
                <a:prstGeom prst="ellipse">
                  <a:avLst/>
                </a:prstGeom>
                <a:solidFill>
                  <a:srgbClr val="45494C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>
                    <a:buFont typeface="Arial" pitchFamily="34" charset="0"/>
                    <a:buNone/>
                  </a:pPr>
                  <a:endParaRPr lang="en-US" altLang="en-US" sz="9600" b="1">
                    <a:solidFill>
                      <a:srgbClr val="8EC31F"/>
                    </a:solidFill>
                    <a:latin typeface="Ostrich Sans Rounded"/>
                    <a:sym typeface="Ostrich Sans Rounded"/>
                  </a:endParaRPr>
                </a:p>
              </p:txBody>
            </p:sp>
            <p:sp>
              <p:nvSpPr>
                <p:cNvPr id="82" name="椭圆 13"/>
                <p:cNvSpPr>
                  <a:spLocks noChangeArrowheads="1"/>
                </p:cNvSpPr>
                <p:nvPr/>
              </p:nvSpPr>
              <p:spPr bwMode="auto">
                <a:xfrm>
                  <a:off x="107999" y="108000"/>
                  <a:ext cx="2448000" cy="2448000"/>
                </a:xfrm>
                <a:prstGeom prst="ellips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>
                    <a:buFont typeface="Arial" pitchFamily="34" charset="0"/>
                    <a:buNone/>
                  </a:pPr>
                  <a:endParaRPr lang="en-US" altLang="en-US" sz="9600" b="1">
                    <a:solidFill>
                      <a:srgbClr val="FFFFFF"/>
                    </a:solidFill>
                    <a:latin typeface="Ostrich Sans Rounded"/>
                    <a:sym typeface="Ostrich Sans Rounded"/>
                  </a:endParaRPr>
                </a:p>
              </p:txBody>
            </p:sp>
          </p:grpSp>
          <p:sp>
            <p:nvSpPr>
              <p:cNvPr id="80" name="矩形 11"/>
              <p:cNvSpPr>
                <a:spLocks noChangeArrowheads="1"/>
              </p:cNvSpPr>
              <p:nvPr/>
            </p:nvSpPr>
            <p:spPr bwMode="auto">
              <a:xfrm>
                <a:off x="703" y="618"/>
                <a:ext cx="3054" cy="1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buFont typeface="Arial" pitchFamily="34" charset="0"/>
                  <a:buNone/>
                </a:pPr>
                <a:endParaRPr lang="en-US" altLang="en-US" sz="1600">
                  <a:solidFill>
                    <a:srgbClr val="4C4C4C"/>
                  </a:solidFill>
                  <a:latin typeface="Myriad Pro Light" pitchFamily="34" charset="0"/>
                  <a:sym typeface="Myriad Pro Light" pitchFamily="34" charset="0"/>
                </a:endParaRPr>
              </a:p>
            </p:txBody>
          </p:sp>
        </p:grpSp>
        <p:pic>
          <p:nvPicPr>
            <p:cNvPr id="78" name="图片 1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5388" y="4914900"/>
              <a:ext cx="779462" cy="779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3" name="Rectangle 82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9288284" y="2530036"/>
            <a:ext cx="2893025" cy="2624779"/>
          </a:xfrm>
          <a:prstGeom prst="rect">
            <a:avLst/>
          </a:prstGeom>
          <a:solidFill>
            <a:srgbClr val="CFCFC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9C2A804C-860C-42CE-B071-DD567E25871D}"/>
              </a:ext>
            </a:extLst>
          </p:cNvPr>
          <p:cNvSpPr txBox="1"/>
          <p:nvPr/>
        </p:nvSpPr>
        <p:spPr>
          <a:xfrm>
            <a:off x="9494553" y="3804916"/>
            <a:ext cx="2480487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/>
              <a:t>Multiple administrator can access the </a:t>
            </a:r>
            <a:r>
              <a:rPr lang="en-US" sz="1600" dirty="0" smtClean="0">
                <a:solidFill>
                  <a:srgbClr val="7AC143"/>
                </a:solidFill>
              </a:rPr>
              <a:t>web-based system </a:t>
            </a:r>
            <a:r>
              <a:rPr lang="en-US" sz="1400" dirty="0" smtClean="0"/>
              <a:t>anywhere using a web browser</a:t>
            </a:r>
            <a:endParaRPr lang="en-US" sz="1400" dirty="0"/>
          </a:p>
        </p:txBody>
      </p:sp>
      <p:grpSp>
        <p:nvGrpSpPr>
          <p:cNvPr id="85" name="组合 97"/>
          <p:cNvGrpSpPr>
            <a:grpSpLocks/>
          </p:cNvGrpSpPr>
          <p:nvPr/>
        </p:nvGrpSpPr>
        <p:grpSpPr bwMode="auto">
          <a:xfrm>
            <a:off x="10039572" y="2126582"/>
            <a:ext cx="1439675" cy="1439862"/>
            <a:chOff x="0" y="0"/>
            <a:chExt cx="1440000" cy="1440000"/>
          </a:xfrm>
        </p:grpSpPr>
        <p:grpSp>
          <p:nvGrpSpPr>
            <p:cNvPr id="86" name="Group 85"/>
            <p:cNvGrpSpPr>
              <a:grpSpLocks/>
            </p:cNvGrpSpPr>
            <p:nvPr/>
          </p:nvGrpSpPr>
          <p:grpSpPr bwMode="auto">
            <a:xfrm>
              <a:off x="0" y="0"/>
              <a:ext cx="1440000" cy="1440000"/>
              <a:chOff x="0" y="0"/>
              <a:chExt cx="4195" cy="4195"/>
            </a:xfrm>
          </p:grpSpPr>
          <p:grpSp>
            <p:nvGrpSpPr>
              <p:cNvPr id="88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4195" cy="4195"/>
                <a:chOff x="0" y="0"/>
                <a:chExt cx="2664000" cy="2664000"/>
              </a:xfrm>
            </p:grpSpPr>
            <p:sp>
              <p:nvSpPr>
                <p:cNvPr id="90" name="椭圆 1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664000" cy="2664000"/>
                </a:xfrm>
                <a:prstGeom prst="ellipse">
                  <a:avLst/>
                </a:prstGeom>
                <a:solidFill>
                  <a:srgbClr val="45494C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>
                    <a:buFont typeface="Arial" pitchFamily="34" charset="0"/>
                    <a:buNone/>
                  </a:pPr>
                  <a:endParaRPr lang="en-US" altLang="en-US" sz="9600" b="1">
                    <a:solidFill>
                      <a:srgbClr val="8EC31F"/>
                    </a:solidFill>
                    <a:latin typeface="Ostrich Sans Rounded"/>
                    <a:sym typeface="Ostrich Sans Rounded"/>
                  </a:endParaRPr>
                </a:p>
              </p:txBody>
            </p:sp>
            <p:sp>
              <p:nvSpPr>
                <p:cNvPr id="91" name="椭圆 13"/>
                <p:cNvSpPr>
                  <a:spLocks noChangeArrowheads="1"/>
                </p:cNvSpPr>
                <p:nvPr/>
              </p:nvSpPr>
              <p:spPr bwMode="auto">
                <a:xfrm>
                  <a:off x="107999" y="108000"/>
                  <a:ext cx="2448000" cy="2448000"/>
                </a:xfrm>
                <a:prstGeom prst="ellips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>
                    <a:buFont typeface="Arial" pitchFamily="34" charset="0"/>
                    <a:buNone/>
                  </a:pPr>
                  <a:endParaRPr lang="en-US" altLang="en-US" sz="9600" b="1">
                    <a:solidFill>
                      <a:srgbClr val="FFFFFF"/>
                    </a:solidFill>
                    <a:latin typeface="Ostrich Sans Rounded"/>
                    <a:sym typeface="Ostrich Sans Rounded"/>
                  </a:endParaRPr>
                </a:p>
              </p:txBody>
            </p:sp>
          </p:grpSp>
          <p:sp>
            <p:nvSpPr>
              <p:cNvPr id="89" name="矩形 11"/>
              <p:cNvSpPr>
                <a:spLocks noChangeArrowheads="1"/>
              </p:cNvSpPr>
              <p:nvPr/>
            </p:nvSpPr>
            <p:spPr bwMode="auto">
              <a:xfrm>
                <a:off x="703" y="618"/>
                <a:ext cx="3054" cy="1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buFont typeface="Arial" pitchFamily="34" charset="0"/>
                  <a:buNone/>
                </a:pPr>
                <a:endParaRPr lang="en-US" altLang="en-US" sz="1600">
                  <a:solidFill>
                    <a:srgbClr val="4C4C4C"/>
                  </a:solidFill>
                  <a:latin typeface="Myriad Pro Light" pitchFamily="34" charset="0"/>
                  <a:sym typeface="Myriad Pro Light" pitchFamily="34" charset="0"/>
                </a:endParaRPr>
              </a:p>
            </p:txBody>
          </p:sp>
        </p:grpSp>
        <p:pic>
          <p:nvPicPr>
            <p:cNvPr id="87" name="Picture 2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29363" y="364059"/>
              <a:ext cx="780135" cy="807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0195138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49886" y="2286000"/>
            <a:ext cx="4525347" cy="2799184"/>
          </a:xfrm>
          <a:prstGeom prst="rect">
            <a:avLst/>
          </a:prstGeom>
          <a:solidFill>
            <a:srgbClr val="45494C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484145" y="576577"/>
            <a:ext cx="92237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45494C"/>
                </a:solidFill>
                <a:latin typeface="+mj-lt"/>
              </a:rPr>
              <a:t>AUTO-SYNC OF BIOMETRIC TEMPLATES</a:t>
            </a:r>
            <a:endParaRPr lang="en-US" sz="3200" dirty="0">
              <a:solidFill>
                <a:srgbClr val="45494C"/>
              </a:solidFill>
              <a:latin typeface="+mj-lt"/>
            </a:endParaRPr>
          </a:p>
        </p:txBody>
      </p:sp>
      <p:pic>
        <p:nvPicPr>
          <p:cNvPr id="92" name="Picture 9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41" t="21203" r="12889" b="28644"/>
          <a:stretch/>
        </p:blipFill>
        <p:spPr>
          <a:xfrm>
            <a:off x="313112" y="1546563"/>
            <a:ext cx="6798103" cy="4314586"/>
          </a:xfrm>
          <a:prstGeom prst="rect">
            <a:avLst/>
          </a:prstGeom>
        </p:spPr>
      </p:pic>
      <p:sp>
        <p:nvSpPr>
          <p:cNvPr id="93" name="Rectangle 92"/>
          <p:cNvSpPr/>
          <p:nvPr/>
        </p:nvSpPr>
        <p:spPr>
          <a:xfrm>
            <a:off x="933899" y="1725376"/>
            <a:ext cx="889233" cy="302004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/>
          <p:cNvSpPr txBox="1"/>
          <p:nvPr/>
        </p:nvSpPr>
        <p:spPr>
          <a:xfrm>
            <a:off x="1008862" y="1725376"/>
            <a:ext cx="7393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Area 1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3040934" y="5325651"/>
            <a:ext cx="889233" cy="30200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3115897" y="5325651"/>
            <a:ext cx="7393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Area 2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5206691" y="1535558"/>
            <a:ext cx="889233" cy="302004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>
            <a:off x="5281654" y="1529785"/>
            <a:ext cx="7393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Area 3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7490886" y="2698820"/>
            <a:ext cx="40518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US" sz="1600" dirty="0">
                <a:solidFill>
                  <a:srgbClr val="45494C"/>
                </a:solidFill>
                <a:ea typeface="Microsoft YaHei" pitchFamily="34" charset="-122"/>
                <a:cs typeface="Segoe UI Light" panose="020B0502040204020203" pitchFamily="34" charset="0"/>
                <a:sym typeface="Myriad Pro Light" pitchFamily="34" charset="0"/>
              </a:rPr>
              <a:t>Automatically synchronizing the data between devices and server among the same </a:t>
            </a:r>
            <a:r>
              <a:rPr lang="en-US" altLang="en-US" sz="1600" dirty="0">
                <a:solidFill>
                  <a:srgbClr val="7AC144"/>
                </a:solidFill>
                <a:ea typeface="Microsoft YaHei" pitchFamily="34" charset="-122"/>
                <a:cs typeface="Segoe UI Light" panose="020B0502040204020203" pitchFamily="34" charset="0"/>
                <a:sym typeface="Myriad Pro Light" pitchFamily="34" charset="0"/>
              </a:rPr>
              <a:t>“Area”  </a:t>
            </a:r>
            <a:r>
              <a:rPr lang="en-US" altLang="en-US" sz="1600" dirty="0">
                <a:solidFill>
                  <a:srgbClr val="45494C"/>
                </a:solidFill>
                <a:ea typeface="Microsoft YaHei" pitchFamily="34" charset="-122"/>
                <a:cs typeface="Segoe UI Light" panose="020B0502040204020203" pitchFamily="34" charset="0"/>
                <a:sym typeface="Myriad Pro Light" pitchFamily="34" charset="0"/>
              </a:rPr>
              <a:t>to ensure the information are updated</a:t>
            </a:r>
            <a:r>
              <a:rPr lang="en-US" altLang="en-US" sz="1600" dirty="0" smtClean="0">
                <a:solidFill>
                  <a:srgbClr val="45494C"/>
                </a:solidFill>
                <a:ea typeface="Microsoft YaHei" pitchFamily="34" charset="-122"/>
                <a:cs typeface="Segoe UI Light" panose="020B0502040204020203" pitchFamily="34" charset="0"/>
                <a:sym typeface="Myriad Pro Light" pitchFamily="34" charset="0"/>
              </a:rPr>
              <a:t>.</a:t>
            </a:r>
            <a:endParaRPr lang="zh-CN" altLang="en-US" sz="1600" dirty="0">
              <a:solidFill>
                <a:srgbClr val="45494C"/>
              </a:solidFill>
              <a:ea typeface="Microsoft YaHei" pitchFamily="34" charset="-122"/>
              <a:cs typeface="Segoe UI Light" panose="020B0502040204020203" pitchFamily="34" charset="0"/>
              <a:sym typeface="Myriad Pro Light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490886" y="4125964"/>
            <a:ext cx="4051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US" sz="1600" dirty="0" smtClean="0">
                <a:solidFill>
                  <a:srgbClr val="45494C"/>
                </a:solidFill>
                <a:ea typeface="Microsoft YaHei" pitchFamily="34" charset="-122"/>
                <a:cs typeface="Segoe UI Light" panose="020B0502040204020203" pitchFamily="34" charset="0"/>
                <a:sym typeface="Myriad Pro Light" pitchFamily="34" charset="0"/>
              </a:rPr>
              <a:t>Devices and Personnel in the same “Area” will keep data synchronization.</a:t>
            </a:r>
            <a:endParaRPr lang="zh-CN" altLang="en-US" sz="1600" dirty="0">
              <a:solidFill>
                <a:srgbClr val="45494C"/>
              </a:solidFill>
              <a:ea typeface="Microsoft YaHei" pitchFamily="34" charset="-122"/>
              <a:cs typeface="Segoe UI Light" panose="020B0502040204020203" pitchFamily="34" charset="0"/>
              <a:sym typeface="Myriad Pro Light" pitchFamily="34" charset="0"/>
            </a:endParaRPr>
          </a:p>
        </p:txBody>
      </p:sp>
      <p:sp>
        <p:nvSpPr>
          <p:cNvPr id="102" name="Chevron 101"/>
          <p:cNvSpPr/>
          <p:nvPr/>
        </p:nvSpPr>
        <p:spPr>
          <a:xfrm>
            <a:off x="7104325" y="3076127"/>
            <a:ext cx="308191" cy="308191"/>
          </a:xfrm>
          <a:prstGeom prst="chevron">
            <a:avLst/>
          </a:prstGeom>
          <a:solidFill>
            <a:srgbClr val="7AC143"/>
          </a:solidFill>
          <a:ln>
            <a:solidFill>
              <a:srgbClr val="7AC1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3" name="Chevron 102"/>
          <p:cNvSpPr/>
          <p:nvPr/>
        </p:nvSpPr>
        <p:spPr>
          <a:xfrm>
            <a:off x="7104324" y="4264255"/>
            <a:ext cx="308191" cy="308191"/>
          </a:xfrm>
          <a:prstGeom prst="chevron">
            <a:avLst/>
          </a:prstGeom>
          <a:solidFill>
            <a:srgbClr val="7AC143"/>
          </a:solidFill>
          <a:ln>
            <a:solidFill>
              <a:srgbClr val="7AC1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6201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3346325" y="576577"/>
            <a:ext cx="54993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45494C"/>
                </a:solidFill>
                <a:latin typeface="+mj-lt"/>
              </a:rPr>
              <a:t>ROSTER MANAGEMENT</a:t>
            </a:r>
            <a:endParaRPr lang="en-US" sz="3200" dirty="0">
              <a:solidFill>
                <a:srgbClr val="45494C"/>
              </a:solidFill>
              <a:latin typeface="+mj-lt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1332691" y="241728"/>
            <a:ext cx="609600" cy="265672"/>
          </a:xfrm>
          <a:prstGeom prst="roundRect">
            <a:avLst/>
          </a:prstGeom>
          <a:noFill/>
          <a:ln w="19050">
            <a:solidFill>
              <a:srgbClr val="7AC1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1353105" y="232375"/>
            <a:ext cx="5339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7AC143"/>
                </a:solidFill>
                <a:latin typeface="+mj-lt"/>
              </a:rPr>
              <a:t>NEW</a:t>
            </a:r>
            <a:endParaRPr lang="en-US" sz="1400" i="1" dirty="0">
              <a:solidFill>
                <a:srgbClr val="7AC143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2290" y="2492558"/>
            <a:ext cx="7740001" cy="3487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46" y="1858244"/>
            <a:ext cx="5391558" cy="487807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6071" y="1503032"/>
            <a:ext cx="12198071" cy="844755"/>
          </a:xfrm>
          <a:prstGeom prst="rect">
            <a:avLst/>
          </a:prstGeom>
          <a:solidFill>
            <a:srgbClr val="7AC14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60913" y="1725084"/>
            <a:ext cx="11464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000" dirty="0" smtClean="0">
                <a:solidFill>
                  <a:srgbClr val="45494C"/>
                </a:solidFill>
                <a:cs typeface="Segoe UI Light" panose="020B0502040204020203" pitchFamily="34" charset="0"/>
                <a:sym typeface="Myriad Pro Light" pitchFamily="34" charset="0"/>
              </a:rPr>
              <a:t>Easily manage multiple schedule assignments using excel import.</a:t>
            </a:r>
            <a:endParaRPr lang="zh-CN" altLang="en-US" sz="2000" dirty="0">
              <a:solidFill>
                <a:srgbClr val="45494C"/>
              </a:solidFill>
              <a:cs typeface="Segoe UI Light" panose="020B0502040204020203" pitchFamily="34" charset="0"/>
              <a:sym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5023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3011202" y="576577"/>
            <a:ext cx="61696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45494C"/>
                </a:solidFill>
                <a:latin typeface="+mj-lt"/>
              </a:rPr>
              <a:t>OVERTIME MANAGEMENT</a:t>
            </a:r>
            <a:endParaRPr lang="en-US" sz="3200" dirty="0">
              <a:solidFill>
                <a:srgbClr val="45494C"/>
              </a:solidFill>
              <a:latin typeface="+mj-lt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1332691" y="241728"/>
            <a:ext cx="609600" cy="265672"/>
          </a:xfrm>
          <a:prstGeom prst="roundRect">
            <a:avLst/>
          </a:prstGeom>
          <a:noFill/>
          <a:ln w="19050">
            <a:solidFill>
              <a:srgbClr val="7AC1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1353105" y="232375"/>
            <a:ext cx="5339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7AC143"/>
                </a:solidFill>
                <a:latin typeface="+mj-lt"/>
              </a:rPr>
              <a:t>NEW</a:t>
            </a:r>
            <a:endParaRPr lang="en-US" sz="1400" i="1" dirty="0">
              <a:solidFill>
                <a:srgbClr val="7AC143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1293" y="1974199"/>
            <a:ext cx="2328750" cy="11137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8746" y="1635645"/>
            <a:ext cx="20938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45494C"/>
                </a:solidFill>
              </a:rPr>
              <a:t>SCHEDULE HOURS</a:t>
            </a:r>
            <a:endParaRPr lang="en-US" sz="1600" b="1" dirty="0">
              <a:solidFill>
                <a:srgbClr val="45494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0343" y="4164343"/>
            <a:ext cx="417834" cy="41783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02728" y="3657599"/>
            <a:ext cx="1285103" cy="214184"/>
          </a:xfrm>
          <a:prstGeom prst="rect">
            <a:avLst/>
          </a:prstGeom>
          <a:solidFill>
            <a:srgbClr val="7AC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21550" y="3642124"/>
            <a:ext cx="12474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NORMAL HOURS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98068" y="3887258"/>
            <a:ext cx="6944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45494C"/>
                </a:solidFill>
              </a:rPr>
              <a:t>8 hours</a:t>
            </a:r>
            <a:endParaRPr lang="en-US" sz="1100" b="1" dirty="0">
              <a:solidFill>
                <a:srgbClr val="45494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54879" y="4074356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45494C"/>
                </a:solidFill>
              </a:rPr>
              <a:t>+</a:t>
            </a:r>
            <a:endParaRPr lang="en-US" sz="2400" b="1" dirty="0">
              <a:solidFill>
                <a:srgbClr val="45494C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98767" y="3656512"/>
            <a:ext cx="468398" cy="214184"/>
          </a:xfrm>
          <a:prstGeom prst="rect">
            <a:avLst/>
          </a:prstGeom>
          <a:solidFill>
            <a:srgbClr val="7AC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898767" y="3641037"/>
            <a:ext cx="4683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OT 1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85755" y="4075644"/>
            <a:ext cx="6944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45494C"/>
                </a:solidFill>
              </a:rPr>
              <a:t>2 hours</a:t>
            </a:r>
          </a:p>
          <a:p>
            <a:pPr algn="ctr"/>
            <a:r>
              <a:rPr lang="en-US" sz="900" dirty="0" smtClean="0">
                <a:solidFill>
                  <a:srgbClr val="45494C"/>
                </a:solidFill>
              </a:rPr>
              <a:t>$10/hour</a:t>
            </a:r>
            <a:endParaRPr lang="en-US" sz="900" dirty="0">
              <a:solidFill>
                <a:srgbClr val="45494C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47225" y="4074355"/>
            <a:ext cx="364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45494C"/>
                </a:solidFill>
              </a:rPr>
              <a:t>=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852470" y="3660628"/>
            <a:ext cx="1077046" cy="214184"/>
          </a:xfrm>
          <a:prstGeom prst="rect">
            <a:avLst/>
          </a:prstGeom>
          <a:solidFill>
            <a:srgbClr val="7AC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833646" y="3645153"/>
            <a:ext cx="11112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TOTAL HOURS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94747" y="4186968"/>
            <a:ext cx="7889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45494C"/>
                </a:solidFill>
              </a:rPr>
              <a:t>10 hours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1716" y="4862995"/>
            <a:ext cx="382500" cy="180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61129" y="5106411"/>
            <a:ext cx="1680628" cy="420130"/>
          </a:xfrm>
          <a:prstGeom prst="rect">
            <a:avLst/>
          </a:prstGeom>
          <a:solidFill>
            <a:srgbClr val="454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310201" y="5162587"/>
            <a:ext cx="1582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Salary/day + $20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2197" y="1974199"/>
            <a:ext cx="2328750" cy="111375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639650" y="1635645"/>
            <a:ext cx="20938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45494C"/>
                </a:solidFill>
              </a:rPr>
              <a:t>SCHEDULE HOURS</a:t>
            </a:r>
            <a:endParaRPr lang="en-US" sz="1600" b="1" dirty="0">
              <a:solidFill>
                <a:srgbClr val="45494C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8165" y="4164343"/>
            <a:ext cx="417834" cy="417834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6330550" y="3657599"/>
            <a:ext cx="1285103" cy="214184"/>
          </a:xfrm>
          <a:prstGeom prst="rect">
            <a:avLst/>
          </a:prstGeom>
          <a:solidFill>
            <a:srgbClr val="7AC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349372" y="3642124"/>
            <a:ext cx="12474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NORMAL HOURS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25890" y="3887258"/>
            <a:ext cx="6944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45494C"/>
                </a:solidFill>
              </a:rPr>
              <a:t>8 hours</a:t>
            </a:r>
            <a:endParaRPr lang="en-US" sz="1100" b="1" dirty="0">
              <a:solidFill>
                <a:srgbClr val="45494C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582701" y="4074356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45494C"/>
                </a:solidFill>
              </a:rPr>
              <a:t>+</a:t>
            </a:r>
            <a:endParaRPr lang="en-US" sz="2400" b="1" dirty="0">
              <a:solidFill>
                <a:srgbClr val="45494C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026589" y="3656512"/>
            <a:ext cx="468398" cy="214184"/>
          </a:xfrm>
          <a:prstGeom prst="rect">
            <a:avLst/>
          </a:prstGeom>
          <a:solidFill>
            <a:srgbClr val="7AC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8026589" y="3641037"/>
            <a:ext cx="4683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OT 1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913577" y="4075644"/>
            <a:ext cx="6944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45494C"/>
                </a:solidFill>
              </a:rPr>
              <a:t>2 hours</a:t>
            </a:r>
          </a:p>
          <a:p>
            <a:pPr algn="ctr"/>
            <a:r>
              <a:rPr lang="en-US" sz="900" dirty="0" smtClean="0">
                <a:solidFill>
                  <a:srgbClr val="45494C"/>
                </a:solidFill>
              </a:rPr>
              <a:t>$10/hour</a:t>
            </a:r>
            <a:endParaRPr lang="en-US" sz="900" dirty="0">
              <a:solidFill>
                <a:srgbClr val="45494C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629493" y="4074355"/>
            <a:ext cx="364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45494C"/>
                </a:solidFill>
              </a:rPr>
              <a:t>=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0034738" y="3660628"/>
            <a:ext cx="1077046" cy="214184"/>
          </a:xfrm>
          <a:prstGeom prst="rect">
            <a:avLst/>
          </a:prstGeom>
          <a:solidFill>
            <a:srgbClr val="7AC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10015914" y="3645153"/>
            <a:ext cx="11112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TOTAL HOURS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177015" y="4186968"/>
            <a:ext cx="7889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45494C"/>
                </a:solidFill>
              </a:rPr>
              <a:t>12 hours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5615" y="4862995"/>
            <a:ext cx="382500" cy="180000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8015028" y="5106411"/>
            <a:ext cx="1680628" cy="420130"/>
          </a:xfrm>
          <a:prstGeom prst="rect">
            <a:avLst/>
          </a:prstGeom>
          <a:solidFill>
            <a:srgbClr val="454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8064100" y="5162587"/>
            <a:ext cx="1582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Salary/day + $60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587440" y="4080318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45494C"/>
                </a:solidFill>
              </a:rPr>
              <a:t>+</a:t>
            </a:r>
            <a:endParaRPr lang="en-US" sz="2400" b="1" dirty="0">
              <a:solidFill>
                <a:srgbClr val="45494C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031328" y="3662474"/>
            <a:ext cx="468398" cy="214184"/>
          </a:xfrm>
          <a:prstGeom prst="rect">
            <a:avLst/>
          </a:prstGeom>
          <a:solidFill>
            <a:srgbClr val="7AC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9031328" y="3646999"/>
            <a:ext cx="4683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OT 2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918316" y="4081606"/>
            <a:ext cx="6944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45494C"/>
                </a:solidFill>
              </a:rPr>
              <a:t>2 hours</a:t>
            </a:r>
          </a:p>
          <a:p>
            <a:pPr algn="ctr"/>
            <a:r>
              <a:rPr lang="en-US" sz="900" dirty="0" smtClean="0">
                <a:solidFill>
                  <a:srgbClr val="45494C"/>
                </a:solidFill>
              </a:rPr>
              <a:t>$20/hour</a:t>
            </a:r>
            <a:endParaRPr lang="en-US" sz="900" dirty="0">
              <a:solidFill>
                <a:srgbClr val="45494C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5642922" y="1635645"/>
            <a:ext cx="0" cy="4155555"/>
          </a:xfrm>
          <a:prstGeom prst="line">
            <a:avLst/>
          </a:prstGeom>
          <a:ln w="12700">
            <a:solidFill>
              <a:srgbClr val="7AC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965582" y="1317871"/>
            <a:ext cx="474293" cy="4742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66312" y="1370351"/>
            <a:ext cx="272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Impact" panose="020B0806030902050204" pitchFamily="34" charset="0"/>
              </a:rPr>
              <a:t>1</a:t>
            </a:r>
            <a:endParaRPr lang="en-US" dirty="0">
              <a:latin typeface="Impact" panose="020B0806030902050204" pitchFamily="34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6439351" y="1317871"/>
            <a:ext cx="474293" cy="4742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6540081" y="137035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Impact" panose="020B0806030902050204" pitchFamily="34" charset="0"/>
              </a:rPr>
              <a:t>2</a:t>
            </a:r>
            <a:endParaRPr lang="en-US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0438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2856932" y="576577"/>
            <a:ext cx="64781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45494C"/>
                </a:solidFill>
                <a:latin typeface="+mj-lt"/>
              </a:rPr>
              <a:t>WHATSAPP NOTIFICATIONS</a:t>
            </a:r>
            <a:endParaRPr lang="en-US" sz="3200" dirty="0">
              <a:solidFill>
                <a:srgbClr val="45494C"/>
              </a:solidFill>
              <a:latin typeface="+mj-lt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1332691" y="241728"/>
            <a:ext cx="609600" cy="265672"/>
          </a:xfrm>
          <a:prstGeom prst="roundRect">
            <a:avLst/>
          </a:prstGeom>
          <a:noFill/>
          <a:ln w="19050">
            <a:solidFill>
              <a:srgbClr val="7AC1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1353105" y="232375"/>
            <a:ext cx="5339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7AC143"/>
                </a:solidFill>
                <a:latin typeface="+mj-lt"/>
              </a:rPr>
              <a:t>NEW</a:t>
            </a:r>
            <a:endParaRPr lang="en-US" sz="1400" i="1" dirty="0">
              <a:solidFill>
                <a:srgbClr val="7AC143"/>
              </a:solidFill>
              <a:latin typeface="+mj-lt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-6071" y="2713991"/>
            <a:ext cx="12198071" cy="1479068"/>
          </a:xfrm>
          <a:prstGeom prst="rect">
            <a:avLst/>
          </a:prstGeom>
          <a:solidFill>
            <a:srgbClr val="7AC14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5025081" y="2936043"/>
            <a:ext cx="67999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dirty="0" smtClean="0">
                <a:solidFill>
                  <a:srgbClr val="45494C"/>
                </a:solidFill>
                <a:cs typeface="Segoe UI Light" panose="020B0502040204020203" pitchFamily="34" charset="0"/>
                <a:sym typeface="Myriad Pro Light" pitchFamily="34" charset="0"/>
              </a:rPr>
              <a:t>WhatsApp notifications can be configured in the BioTime 8.5 for employees to receive attendance exceptions and punch alert notifications.</a:t>
            </a:r>
            <a:endParaRPr lang="zh-CN" altLang="en-US" sz="2000" dirty="0">
              <a:solidFill>
                <a:srgbClr val="45494C"/>
              </a:solidFill>
              <a:cs typeface="Segoe UI Light" panose="020B0502040204020203" pitchFamily="34" charset="0"/>
              <a:sym typeface="Myriad Pro Light" pitchFamily="34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660" y="1613647"/>
            <a:ext cx="2798311" cy="4117153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9695" y="1380338"/>
            <a:ext cx="738337" cy="73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9228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</TotalTime>
  <Words>1206</Words>
  <Application>Microsoft Office PowerPoint</Application>
  <PresentationFormat>Widescreen</PresentationFormat>
  <Paragraphs>252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4" baseType="lpstr">
      <vt:lpstr>Microsoft YaHei</vt:lpstr>
      <vt:lpstr>Ostrich Sans Rounded</vt:lpstr>
      <vt:lpstr>黑体</vt:lpstr>
      <vt:lpstr>SimSun</vt:lpstr>
      <vt:lpstr>Arial</vt:lpstr>
      <vt:lpstr>Arial Black</vt:lpstr>
      <vt:lpstr>Calibri</vt:lpstr>
      <vt:lpstr>Impact</vt:lpstr>
      <vt:lpstr>Myriad Pro</vt:lpstr>
      <vt:lpstr>Myriad Pro Light</vt:lpstr>
      <vt:lpstr>Segoe UI</vt:lpstr>
      <vt:lpstr>Segoe UI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45</cp:revision>
  <dcterms:created xsi:type="dcterms:W3CDTF">2019-09-18T08:54:42Z</dcterms:created>
  <dcterms:modified xsi:type="dcterms:W3CDTF">2020-01-16T11:46:12Z</dcterms:modified>
</cp:coreProperties>
</file>